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6" r:id="rId2"/>
    <p:sldId id="257" r:id="rId3"/>
    <p:sldId id="274" r:id="rId4"/>
    <p:sldId id="275" r:id="rId5"/>
    <p:sldId id="288" r:id="rId6"/>
    <p:sldId id="289" r:id="rId7"/>
    <p:sldId id="276" r:id="rId8"/>
    <p:sldId id="277" r:id="rId9"/>
    <p:sldId id="278" r:id="rId10"/>
    <p:sldId id="279" r:id="rId11"/>
    <p:sldId id="280" r:id="rId12"/>
    <p:sldId id="282" r:id="rId13"/>
    <p:sldId id="283" r:id="rId14"/>
    <p:sldId id="270" r:id="rId15"/>
  </p:sldIdLst>
  <p:sldSz cx="9144000" cy="6858000" type="screen4x3"/>
  <p:notesSz cx="6783388" cy="992663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650" autoAdjust="0"/>
  </p:normalViewPr>
  <p:slideViewPr>
    <p:cSldViewPr>
      <p:cViewPr varScale="1">
        <p:scale>
          <a:sx n="111" d="100"/>
          <a:sy n="111" d="100"/>
        </p:scale>
        <p:origin x="-161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1" d="100"/>
          <a:sy n="81" d="100"/>
        </p:scale>
        <p:origin x="-4026" y="-102"/>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1" y="0"/>
            <a:ext cx="2939468" cy="496332"/>
          </a:xfrm>
          <a:prstGeom prst="rect">
            <a:avLst/>
          </a:prstGeom>
        </p:spPr>
        <p:txBody>
          <a:bodyPr vert="horz" lIns="91426" tIns="45712" rIns="91426" bIns="45712" rtlCol="0"/>
          <a:lstStyle>
            <a:lvl1pPr algn="l">
              <a:defRPr sz="1200"/>
            </a:lvl1pPr>
          </a:lstStyle>
          <a:p>
            <a:endParaRPr lang="cs-CZ" dirty="0"/>
          </a:p>
        </p:txBody>
      </p:sp>
      <p:sp>
        <p:nvSpPr>
          <p:cNvPr id="3" name="Zástupný symbol pro datum 2"/>
          <p:cNvSpPr>
            <a:spLocks noGrp="1"/>
          </p:cNvSpPr>
          <p:nvPr>
            <p:ph type="dt" sz="quarter" idx="1"/>
          </p:nvPr>
        </p:nvSpPr>
        <p:spPr>
          <a:xfrm>
            <a:off x="3842351" y="0"/>
            <a:ext cx="2939468" cy="496332"/>
          </a:xfrm>
          <a:prstGeom prst="rect">
            <a:avLst/>
          </a:prstGeom>
        </p:spPr>
        <p:txBody>
          <a:bodyPr vert="horz" lIns="91426" tIns="45712" rIns="91426" bIns="45712" rtlCol="0"/>
          <a:lstStyle>
            <a:lvl1pPr algn="r">
              <a:defRPr sz="1200"/>
            </a:lvl1pPr>
          </a:lstStyle>
          <a:p>
            <a:fld id="{DEEC7B6D-3460-4908-A83F-F968E30DD9CB}" type="datetimeFigureOut">
              <a:rPr lang="cs-CZ" smtClean="0"/>
              <a:pPr/>
              <a:t>25.4.2018</a:t>
            </a:fld>
            <a:endParaRPr lang="cs-CZ"/>
          </a:p>
        </p:txBody>
      </p:sp>
      <p:sp>
        <p:nvSpPr>
          <p:cNvPr id="4" name="Zástupný symbol pro zápatí 3"/>
          <p:cNvSpPr>
            <a:spLocks noGrp="1"/>
          </p:cNvSpPr>
          <p:nvPr>
            <p:ph type="ftr" sz="quarter" idx="2"/>
          </p:nvPr>
        </p:nvSpPr>
        <p:spPr>
          <a:xfrm>
            <a:off x="1" y="9428583"/>
            <a:ext cx="2939468" cy="496332"/>
          </a:xfrm>
          <a:prstGeom prst="rect">
            <a:avLst/>
          </a:prstGeom>
        </p:spPr>
        <p:txBody>
          <a:bodyPr vert="horz" lIns="91426" tIns="45712" rIns="91426" bIns="45712"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42351" y="9428583"/>
            <a:ext cx="2939468" cy="496332"/>
          </a:xfrm>
          <a:prstGeom prst="rect">
            <a:avLst/>
          </a:prstGeom>
        </p:spPr>
        <p:txBody>
          <a:bodyPr vert="horz" lIns="91426" tIns="45712" rIns="91426" bIns="45712" rtlCol="0" anchor="b"/>
          <a:lstStyle>
            <a:lvl1pPr algn="r">
              <a:defRPr sz="1200"/>
            </a:lvl1pPr>
          </a:lstStyle>
          <a:p>
            <a:fld id="{72766F83-5217-4275-A58C-E212395BEA74}" type="slidenum">
              <a:rPr lang="cs-CZ" smtClean="0"/>
              <a:pPr/>
              <a:t>‹#›</a:t>
            </a:fld>
            <a:endParaRPr lang="cs-CZ"/>
          </a:p>
        </p:txBody>
      </p:sp>
    </p:spTree>
    <p:extLst>
      <p:ext uri="{BB962C8B-B14F-4D97-AF65-F5344CB8AC3E}">
        <p14:creationId xmlns:p14="http://schemas.microsoft.com/office/powerpoint/2010/main" val="3134543475"/>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1" y="0"/>
            <a:ext cx="2939468" cy="496332"/>
          </a:xfrm>
          <a:prstGeom prst="rect">
            <a:avLst/>
          </a:prstGeom>
        </p:spPr>
        <p:txBody>
          <a:bodyPr vert="horz" lIns="91426" tIns="45712" rIns="91426" bIns="45712" rtlCol="0"/>
          <a:lstStyle>
            <a:lvl1pPr algn="l">
              <a:defRPr sz="1200"/>
            </a:lvl1pPr>
          </a:lstStyle>
          <a:p>
            <a:endParaRPr lang="cs-CZ" dirty="0"/>
          </a:p>
        </p:txBody>
      </p:sp>
      <p:sp>
        <p:nvSpPr>
          <p:cNvPr id="3" name="Zástupný symbol pro datum 2"/>
          <p:cNvSpPr>
            <a:spLocks noGrp="1"/>
          </p:cNvSpPr>
          <p:nvPr>
            <p:ph type="dt" idx="1"/>
          </p:nvPr>
        </p:nvSpPr>
        <p:spPr>
          <a:xfrm>
            <a:off x="3842351" y="0"/>
            <a:ext cx="2939468" cy="496332"/>
          </a:xfrm>
          <a:prstGeom prst="rect">
            <a:avLst/>
          </a:prstGeom>
        </p:spPr>
        <p:txBody>
          <a:bodyPr vert="horz" lIns="91426" tIns="45712" rIns="91426" bIns="45712" rtlCol="0"/>
          <a:lstStyle>
            <a:lvl1pPr algn="r">
              <a:defRPr sz="1200"/>
            </a:lvl1pPr>
          </a:lstStyle>
          <a:p>
            <a:fld id="{FC9C7D58-058C-4D83-A207-49FF856DA7AE}" type="datetimeFigureOut">
              <a:rPr lang="cs-CZ" smtClean="0"/>
              <a:pPr/>
              <a:t>25.4.2018</a:t>
            </a:fld>
            <a:endParaRPr lang="cs-CZ"/>
          </a:p>
        </p:txBody>
      </p:sp>
      <p:sp>
        <p:nvSpPr>
          <p:cNvPr id="4" name="Zástupný symbol pro obrázek snímku 3"/>
          <p:cNvSpPr>
            <a:spLocks noGrp="1" noRot="1" noChangeAspect="1"/>
          </p:cNvSpPr>
          <p:nvPr>
            <p:ph type="sldImg" idx="2"/>
          </p:nvPr>
        </p:nvSpPr>
        <p:spPr>
          <a:xfrm>
            <a:off x="911225" y="744538"/>
            <a:ext cx="4960938" cy="3722687"/>
          </a:xfrm>
          <a:prstGeom prst="rect">
            <a:avLst/>
          </a:prstGeom>
          <a:noFill/>
          <a:ln w="12700">
            <a:solidFill>
              <a:prstClr val="black"/>
            </a:solidFill>
          </a:ln>
        </p:spPr>
        <p:txBody>
          <a:bodyPr vert="horz" lIns="91426" tIns="45712" rIns="91426" bIns="45712" rtlCol="0" anchor="ctr"/>
          <a:lstStyle/>
          <a:p>
            <a:endParaRPr lang="cs-CZ"/>
          </a:p>
        </p:txBody>
      </p:sp>
      <p:sp>
        <p:nvSpPr>
          <p:cNvPr id="5" name="Zástupný symbol pro poznámky 4"/>
          <p:cNvSpPr>
            <a:spLocks noGrp="1"/>
          </p:cNvSpPr>
          <p:nvPr>
            <p:ph type="body" sz="quarter" idx="3"/>
          </p:nvPr>
        </p:nvSpPr>
        <p:spPr>
          <a:xfrm>
            <a:off x="678339" y="4715154"/>
            <a:ext cx="5426710" cy="4466987"/>
          </a:xfrm>
          <a:prstGeom prst="rect">
            <a:avLst/>
          </a:prstGeom>
        </p:spPr>
        <p:txBody>
          <a:bodyPr vert="horz" lIns="91426" tIns="45712" rIns="91426" bIns="45712"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1" y="9428583"/>
            <a:ext cx="2939468" cy="496332"/>
          </a:xfrm>
          <a:prstGeom prst="rect">
            <a:avLst/>
          </a:prstGeom>
        </p:spPr>
        <p:txBody>
          <a:bodyPr vert="horz" lIns="91426" tIns="45712" rIns="91426" bIns="45712"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42351" y="9428583"/>
            <a:ext cx="2939468" cy="496332"/>
          </a:xfrm>
          <a:prstGeom prst="rect">
            <a:avLst/>
          </a:prstGeom>
        </p:spPr>
        <p:txBody>
          <a:bodyPr vert="horz" lIns="91426" tIns="45712" rIns="91426" bIns="45712" rtlCol="0" anchor="b"/>
          <a:lstStyle>
            <a:lvl1pPr algn="r">
              <a:defRPr sz="1200"/>
            </a:lvl1pPr>
          </a:lstStyle>
          <a:p>
            <a:fld id="{EC893065-FEB7-4ED9-8816-54C548584E1D}" type="slidenum">
              <a:rPr lang="cs-CZ" smtClean="0"/>
              <a:pPr/>
              <a:t>‹#›</a:t>
            </a:fld>
            <a:endParaRPr lang="cs-CZ"/>
          </a:p>
        </p:txBody>
      </p:sp>
    </p:spTree>
    <p:extLst>
      <p:ext uri="{BB962C8B-B14F-4D97-AF65-F5344CB8AC3E}">
        <p14:creationId xmlns:p14="http://schemas.microsoft.com/office/powerpoint/2010/main" val="214602094"/>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2546577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3871819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268937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809788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809788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809788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2692429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3537068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65136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673413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604636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4227227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2676607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688544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cs-CZ" smtClean="0"/>
              <a:t>Kliknutím lze upravit styl.</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8B82B4DC-963C-4603-A61F-4CC97B6150E1}" type="datetime1">
              <a:rPr lang="cs-CZ" smtClean="0"/>
              <a:t>25.4.2018</a:t>
            </a:fld>
            <a:endParaRPr lang="cs-CZ"/>
          </a:p>
        </p:txBody>
      </p:sp>
      <p:sp>
        <p:nvSpPr>
          <p:cNvPr id="5" name="Footer Placeholder 4"/>
          <p:cNvSpPr>
            <a:spLocks noGrp="1"/>
          </p:cNvSpPr>
          <p:nvPr>
            <p:ph type="ftr" sz="quarter" idx="11"/>
          </p:nvPr>
        </p:nvSpPr>
        <p:spPr/>
        <p:txBody>
          <a:bodyPr/>
          <a:lstStyle/>
          <a:p>
            <a:r>
              <a:rPr lang="cs-CZ" smtClean="0"/>
              <a:t>CZ.06.4.59/0.0/0.0/15_003/0007513</a:t>
            </a:r>
            <a:endParaRPr lang="cs-CZ"/>
          </a:p>
        </p:txBody>
      </p:sp>
      <p:sp>
        <p:nvSpPr>
          <p:cNvPr id="6" name="Slide Number Placeholder 5"/>
          <p:cNvSpPr>
            <a:spLocks noGrp="1"/>
          </p:cNvSpPr>
          <p:nvPr>
            <p:ph type="sldNum" sz="quarter" idx="12"/>
          </p:nvPr>
        </p:nvSpPr>
        <p:spPr/>
        <p:txBody>
          <a:bodyPr/>
          <a:lstStyle/>
          <a:p>
            <a:fld id="{E8F76CE3-9FA0-42F1-8D89-72E4AEE502BD}" type="slidenum">
              <a:rPr lang="cs-CZ" smtClean="0"/>
              <a:pPr/>
              <a:t>‹#›</a:t>
            </a:fld>
            <a:endParaRPr lang="cs-CZ"/>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3B2CE8F3-770C-4842-B6B7-A8D512EC46DB}" type="datetime1">
              <a:rPr lang="cs-CZ" smtClean="0"/>
              <a:t>25.4.2018</a:t>
            </a:fld>
            <a:endParaRPr lang="cs-CZ"/>
          </a:p>
        </p:txBody>
      </p:sp>
      <p:sp>
        <p:nvSpPr>
          <p:cNvPr id="5" name="Footer Placeholder 4"/>
          <p:cNvSpPr>
            <a:spLocks noGrp="1"/>
          </p:cNvSpPr>
          <p:nvPr>
            <p:ph type="ftr" sz="quarter" idx="11"/>
          </p:nvPr>
        </p:nvSpPr>
        <p:spPr/>
        <p:txBody>
          <a:bodyPr/>
          <a:lstStyle/>
          <a:p>
            <a:r>
              <a:rPr lang="cs-CZ" smtClean="0"/>
              <a:t>CZ.06.4.59/0.0/0.0/15_003/0007513</a:t>
            </a:r>
            <a:endParaRPr lang="cs-CZ"/>
          </a:p>
        </p:txBody>
      </p:sp>
      <p:sp>
        <p:nvSpPr>
          <p:cNvPr id="6" name="Slide Number Placeholder 5"/>
          <p:cNvSpPr>
            <a:spLocks noGrp="1"/>
          </p:cNvSpPr>
          <p:nvPr>
            <p:ph type="sldNum" sz="quarter" idx="12"/>
          </p:nvPr>
        </p:nvSpPr>
        <p:spPr/>
        <p:txBody>
          <a:bodyPr/>
          <a:lstStyle/>
          <a:p>
            <a:fld id="{E8F76CE3-9FA0-42F1-8D89-72E4AEE502BD}"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cs-CZ" smtClean="0"/>
              <a:t>Kliknutím lze upravit styl.</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5A2B14BF-8C1C-4210-9972-4C2B853527C8}" type="datetime1">
              <a:rPr lang="cs-CZ" smtClean="0"/>
              <a:t>25.4.2018</a:t>
            </a:fld>
            <a:endParaRPr lang="cs-CZ"/>
          </a:p>
        </p:txBody>
      </p:sp>
      <p:sp>
        <p:nvSpPr>
          <p:cNvPr id="5" name="Footer Placeholder 4"/>
          <p:cNvSpPr>
            <a:spLocks noGrp="1"/>
          </p:cNvSpPr>
          <p:nvPr>
            <p:ph type="ftr" sz="quarter" idx="11"/>
          </p:nvPr>
        </p:nvSpPr>
        <p:spPr/>
        <p:txBody>
          <a:bodyPr/>
          <a:lstStyle/>
          <a:p>
            <a:r>
              <a:rPr lang="cs-CZ" smtClean="0"/>
              <a:t>CZ.06.4.59/0.0/0.0/15_003/0007513</a:t>
            </a:r>
            <a:endParaRPr lang="cs-CZ"/>
          </a:p>
        </p:txBody>
      </p:sp>
      <p:sp>
        <p:nvSpPr>
          <p:cNvPr id="6" name="Slide Number Placeholder 5"/>
          <p:cNvSpPr>
            <a:spLocks noGrp="1"/>
          </p:cNvSpPr>
          <p:nvPr>
            <p:ph type="sldNum" sz="quarter" idx="12"/>
          </p:nvPr>
        </p:nvSpPr>
        <p:spPr/>
        <p:txBody>
          <a:bodyPr/>
          <a:lstStyle/>
          <a:p>
            <a:fld id="{E8F76CE3-9FA0-42F1-8D89-72E4AEE502BD}" type="slidenum">
              <a:rPr lang="cs-CZ" smtClean="0"/>
              <a:pPr/>
              <a:t>‹#›</a:t>
            </a:fld>
            <a:endParaRPr lang="cs-CZ"/>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Date Placeholder 4"/>
          <p:cNvSpPr>
            <a:spLocks noGrp="1"/>
          </p:cNvSpPr>
          <p:nvPr>
            <p:ph type="dt" sz="half" idx="10"/>
          </p:nvPr>
        </p:nvSpPr>
        <p:spPr/>
        <p:txBody>
          <a:bodyPr/>
          <a:lstStyle/>
          <a:p>
            <a:fld id="{EC482FA9-9441-4B83-82C8-09B5358D853A}" type="datetime1">
              <a:rPr lang="cs-CZ" smtClean="0"/>
              <a:t>25.4.2018</a:t>
            </a:fld>
            <a:endParaRPr lang="cs-CZ"/>
          </a:p>
        </p:txBody>
      </p:sp>
      <p:sp>
        <p:nvSpPr>
          <p:cNvPr id="6" name="Footer Placeholder 5"/>
          <p:cNvSpPr>
            <a:spLocks noGrp="1"/>
          </p:cNvSpPr>
          <p:nvPr>
            <p:ph type="ftr" sz="quarter" idx="11"/>
          </p:nvPr>
        </p:nvSpPr>
        <p:spPr/>
        <p:txBody>
          <a:bodyPr/>
          <a:lstStyle/>
          <a:p>
            <a:r>
              <a:rPr lang="cs-CZ" smtClean="0"/>
              <a:t>CZ.06.4.59/0.0/0.0/15_003/0007513</a:t>
            </a:r>
            <a:endParaRPr lang="cs-CZ"/>
          </a:p>
        </p:txBody>
      </p:sp>
      <p:sp>
        <p:nvSpPr>
          <p:cNvPr id="7" name="Slide Number Placeholder 6"/>
          <p:cNvSpPr>
            <a:spLocks noGrp="1"/>
          </p:cNvSpPr>
          <p:nvPr>
            <p:ph type="sldNum" sz="quarter" idx="12"/>
          </p:nvPr>
        </p:nvSpPr>
        <p:spPr/>
        <p:txBody>
          <a:bodyPr/>
          <a:lstStyle/>
          <a:p>
            <a:fld id="{E8F76CE3-9FA0-42F1-8D89-72E4AEE502BD}"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Date Placeholder 6"/>
          <p:cNvSpPr>
            <a:spLocks noGrp="1"/>
          </p:cNvSpPr>
          <p:nvPr>
            <p:ph type="dt" sz="half" idx="10"/>
          </p:nvPr>
        </p:nvSpPr>
        <p:spPr/>
        <p:txBody>
          <a:bodyPr/>
          <a:lstStyle/>
          <a:p>
            <a:fld id="{81FB15D9-A495-4D7D-A9D0-117D431F461A}" type="datetime1">
              <a:rPr lang="cs-CZ" smtClean="0"/>
              <a:t>25.4.2018</a:t>
            </a:fld>
            <a:endParaRPr lang="cs-CZ"/>
          </a:p>
        </p:txBody>
      </p:sp>
      <p:sp>
        <p:nvSpPr>
          <p:cNvPr id="8" name="Footer Placeholder 7"/>
          <p:cNvSpPr>
            <a:spLocks noGrp="1"/>
          </p:cNvSpPr>
          <p:nvPr>
            <p:ph type="ftr" sz="quarter" idx="11"/>
          </p:nvPr>
        </p:nvSpPr>
        <p:spPr/>
        <p:txBody>
          <a:bodyPr/>
          <a:lstStyle/>
          <a:p>
            <a:r>
              <a:rPr lang="cs-CZ" smtClean="0"/>
              <a:t>CZ.06.4.59/0.0/0.0/15_003/0007513</a:t>
            </a:r>
            <a:endParaRPr lang="cs-CZ"/>
          </a:p>
        </p:txBody>
      </p:sp>
      <p:sp>
        <p:nvSpPr>
          <p:cNvPr id="9" name="Slide Number Placeholder 8"/>
          <p:cNvSpPr>
            <a:spLocks noGrp="1"/>
          </p:cNvSpPr>
          <p:nvPr>
            <p:ph type="sldNum" sz="quarter" idx="12"/>
          </p:nvPr>
        </p:nvSpPr>
        <p:spPr/>
        <p:txBody>
          <a:bodyPr/>
          <a:lstStyle/>
          <a:p>
            <a:fld id="{E8F76CE3-9FA0-42F1-8D89-72E4AEE502BD}" type="slidenum">
              <a:rPr lang="cs-CZ" smtClean="0"/>
              <a:pPr/>
              <a:t>‹#›</a:t>
            </a:fld>
            <a:endParaRPr lang="cs-CZ"/>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4CC50C93-FC76-4C56-A32D-79E93E58C742}" type="datetime1">
              <a:rPr lang="cs-CZ" smtClean="0"/>
              <a:t>25.4.2018</a:t>
            </a:fld>
            <a:endParaRPr lang="cs-CZ"/>
          </a:p>
        </p:txBody>
      </p:sp>
      <p:sp>
        <p:nvSpPr>
          <p:cNvPr id="4" name="Footer Placeholder 3"/>
          <p:cNvSpPr>
            <a:spLocks noGrp="1"/>
          </p:cNvSpPr>
          <p:nvPr>
            <p:ph type="ftr" sz="quarter" idx="11"/>
          </p:nvPr>
        </p:nvSpPr>
        <p:spPr/>
        <p:txBody>
          <a:bodyPr/>
          <a:lstStyle/>
          <a:p>
            <a:r>
              <a:rPr lang="cs-CZ" smtClean="0"/>
              <a:t>CZ.06.4.59/0.0/0.0/15_003/0007513</a:t>
            </a:r>
            <a:endParaRPr lang="cs-CZ"/>
          </a:p>
        </p:txBody>
      </p:sp>
      <p:sp>
        <p:nvSpPr>
          <p:cNvPr id="5" name="Slide Number Placeholder 4"/>
          <p:cNvSpPr>
            <a:spLocks noGrp="1"/>
          </p:cNvSpPr>
          <p:nvPr>
            <p:ph type="sldNum" sz="quarter" idx="12"/>
          </p:nvPr>
        </p:nvSpPr>
        <p:spPr/>
        <p:txBody>
          <a:bodyPr/>
          <a:lstStyle/>
          <a:p>
            <a:fld id="{E8F76CE3-9FA0-42F1-8D89-72E4AEE502BD}"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26B2C-8DFE-4AE1-90BB-485AE9AA0C5F}" type="datetime1">
              <a:rPr lang="cs-CZ" smtClean="0"/>
              <a:t>25.4.2018</a:t>
            </a:fld>
            <a:endParaRPr lang="cs-CZ"/>
          </a:p>
        </p:txBody>
      </p:sp>
      <p:sp>
        <p:nvSpPr>
          <p:cNvPr id="3" name="Footer Placeholder 2"/>
          <p:cNvSpPr>
            <a:spLocks noGrp="1"/>
          </p:cNvSpPr>
          <p:nvPr>
            <p:ph type="ftr" sz="quarter" idx="11"/>
          </p:nvPr>
        </p:nvSpPr>
        <p:spPr/>
        <p:txBody>
          <a:bodyPr/>
          <a:lstStyle/>
          <a:p>
            <a:r>
              <a:rPr lang="cs-CZ" smtClean="0"/>
              <a:t>CZ.06.4.59/0.0/0.0/15_003/0007513</a:t>
            </a:r>
            <a:endParaRPr lang="cs-CZ"/>
          </a:p>
        </p:txBody>
      </p:sp>
      <p:sp>
        <p:nvSpPr>
          <p:cNvPr id="4" name="Slide Number Placeholder 3"/>
          <p:cNvSpPr>
            <a:spLocks noGrp="1"/>
          </p:cNvSpPr>
          <p:nvPr>
            <p:ph type="sldNum" sz="quarter" idx="12"/>
          </p:nvPr>
        </p:nvSpPr>
        <p:spPr/>
        <p:txBody>
          <a:bodyPr/>
          <a:lstStyle/>
          <a:p>
            <a:fld id="{E8F76CE3-9FA0-42F1-8D89-72E4AEE502BD}"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cs-CZ" smtClean="0"/>
              <a:t>Kliknutím lze upravit styl.</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60CC10E0-9E32-4AE8-8529-C6FCA3AC7690}" type="datetime1">
              <a:rPr lang="cs-CZ" smtClean="0"/>
              <a:t>25.4.2018</a:t>
            </a:fld>
            <a:endParaRPr lang="cs-CZ"/>
          </a:p>
        </p:txBody>
      </p:sp>
      <p:sp>
        <p:nvSpPr>
          <p:cNvPr id="6" name="Footer Placeholder 5"/>
          <p:cNvSpPr>
            <a:spLocks noGrp="1"/>
          </p:cNvSpPr>
          <p:nvPr>
            <p:ph type="ftr" sz="quarter" idx="11"/>
          </p:nvPr>
        </p:nvSpPr>
        <p:spPr/>
        <p:txBody>
          <a:bodyPr/>
          <a:lstStyle/>
          <a:p>
            <a:r>
              <a:rPr lang="cs-CZ" smtClean="0"/>
              <a:t>CZ.06.4.59/0.0/0.0/15_003/0007513</a:t>
            </a:r>
            <a:endParaRPr lang="cs-CZ"/>
          </a:p>
        </p:txBody>
      </p:sp>
      <p:sp>
        <p:nvSpPr>
          <p:cNvPr id="7" name="Slide Number Placeholder 6"/>
          <p:cNvSpPr>
            <a:spLocks noGrp="1"/>
          </p:cNvSpPr>
          <p:nvPr>
            <p:ph type="sldNum" sz="quarter" idx="12"/>
          </p:nvPr>
        </p:nvSpPr>
        <p:spPr/>
        <p:txBody>
          <a:bodyPr/>
          <a:lstStyle/>
          <a:p>
            <a:fld id="{E8F76CE3-9FA0-42F1-8D89-72E4AEE502BD}" type="slidenum">
              <a:rPr lang="cs-CZ" smtClean="0"/>
              <a:pPr/>
              <a:t>‹#›</a:t>
            </a:fld>
            <a:endParaRPr lang="cs-CZ"/>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cs-CZ" smtClean="0"/>
              <a:t>Kliknutím lze upravit styl.</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7F6DFCD4-4208-43A2-98A7-0F7F6A9CBFC0}" type="datetime1">
              <a:rPr lang="cs-CZ" smtClean="0"/>
              <a:t>25.4.2018</a:t>
            </a:fld>
            <a:endParaRPr lang="cs-CZ"/>
          </a:p>
        </p:txBody>
      </p:sp>
      <p:sp>
        <p:nvSpPr>
          <p:cNvPr id="6" name="Footer Placeholder 5"/>
          <p:cNvSpPr>
            <a:spLocks noGrp="1"/>
          </p:cNvSpPr>
          <p:nvPr>
            <p:ph type="ftr" sz="quarter" idx="11"/>
          </p:nvPr>
        </p:nvSpPr>
        <p:spPr/>
        <p:txBody>
          <a:bodyPr/>
          <a:lstStyle/>
          <a:p>
            <a:r>
              <a:rPr lang="cs-CZ" smtClean="0"/>
              <a:t>CZ.06.4.59/0.0/0.0/15_003/0007513</a:t>
            </a:r>
            <a:endParaRPr lang="cs-CZ"/>
          </a:p>
        </p:txBody>
      </p:sp>
      <p:sp>
        <p:nvSpPr>
          <p:cNvPr id="7" name="Slide Number Placeholder 6"/>
          <p:cNvSpPr>
            <a:spLocks noGrp="1"/>
          </p:cNvSpPr>
          <p:nvPr>
            <p:ph type="sldNum" sz="quarter" idx="12"/>
          </p:nvPr>
        </p:nvSpPr>
        <p:spPr/>
        <p:txBody>
          <a:bodyPr/>
          <a:lstStyle/>
          <a:p>
            <a:fld id="{E8F76CE3-9FA0-42F1-8D89-72E4AEE502BD}"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8FDA6181-A09E-47AB-B6BA-E71F773A5219}" type="datetime1">
              <a:rPr lang="cs-CZ" smtClean="0"/>
              <a:t>25.4.2018</a:t>
            </a:fld>
            <a:endParaRPr lang="cs-CZ"/>
          </a:p>
        </p:txBody>
      </p:sp>
      <p:sp>
        <p:nvSpPr>
          <p:cNvPr id="5" name="Footer Placeholder 4"/>
          <p:cNvSpPr>
            <a:spLocks noGrp="1"/>
          </p:cNvSpPr>
          <p:nvPr>
            <p:ph type="ftr" sz="quarter" idx="11"/>
          </p:nvPr>
        </p:nvSpPr>
        <p:spPr/>
        <p:txBody>
          <a:bodyPr/>
          <a:lstStyle/>
          <a:p>
            <a:r>
              <a:rPr lang="cs-CZ" smtClean="0"/>
              <a:t>CZ.06.4.59/0.0/0.0/15_003/0007513</a:t>
            </a:r>
            <a:endParaRPr lang="cs-CZ"/>
          </a:p>
        </p:txBody>
      </p:sp>
      <p:sp>
        <p:nvSpPr>
          <p:cNvPr id="6" name="Slide Number Placeholder 5"/>
          <p:cNvSpPr>
            <a:spLocks noGrp="1"/>
          </p:cNvSpPr>
          <p:nvPr>
            <p:ph type="sldNum" sz="quarter" idx="12"/>
          </p:nvPr>
        </p:nvSpPr>
        <p:spPr/>
        <p:txBody>
          <a:bodyPr/>
          <a:lstStyle/>
          <a:p>
            <a:fld id="{E8F76CE3-9FA0-42F1-8D89-72E4AEE502BD}"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EDE7981A-53CF-44E4-82A7-D4A2E6EAA7F8}" type="datetime1">
              <a:rPr lang="cs-CZ" smtClean="0"/>
              <a:t>25.4.2018</a:t>
            </a:fld>
            <a:endParaRPr lang="cs-CZ"/>
          </a:p>
        </p:txBody>
      </p:sp>
      <p:sp>
        <p:nvSpPr>
          <p:cNvPr id="5" name="Footer Placeholder 4"/>
          <p:cNvSpPr>
            <a:spLocks noGrp="1"/>
          </p:cNvSpPr>
          <p:nvPr>
            <p:ph type="ftr" sz="quarter" idx="11"/>
          </p:nvPr>
        </p:nvSpPr>
        <p:spPr/>
        <p:txBody>
          <a:bodyPr/>
          <a:lstStyle/>
          <a:p>
            <a:r>
              <a:rPr lang="cs-CZ" smtClean="0"/>
              <a:t>CZ.06.4.59/0.0/0.0/15_003/0007513</a:t>
            </a:r>
            <a:endParaRPr lang="cs-CZ"/>
          </a:p>
        </p:txBody>
      </p:sp>
      <p:sp>
        <p:nvSpPr>
          <p:cNvPr id="6" name="Slide Number Placeholder 5"/>
          <p:cNvSpPr>
            <a:spLocks noGrp="1"/>
          </p:cNvSpPr>
          <p:nvPr>
            <p:ph type="sldNum" sz="quarter" idx="12"/>
          </p:nvPr>
        </p:nvSpPr>
        <p:spPr/>
        <p:txBody>
          <a:bodyPr/>
          <a:lstStyle/>
          <a:p>
            <a:fld id="{E8F76CE3-9FA0-42F1-8D89-72E4AEE502BD}"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cs-CZ" smtClean="0"/>
              <a:t>Kliknutím lze upravit styl.</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74704C77-4F33-4EC1-AE1D-7F8A3A1CC935}" type="datetime1">
              <a:rPr lang="cs-CZ" smtClean="0"/>
              <a:t>25.4.2018</a:t>
            </a:fld>
            <a:endParaRPr lang="cs-CZ"/>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cs-CZ" smtClean="0"/>
              <a:t>CZ.06.4.59/0.0/0.0/15_003/0007513</a:t>
            </a:r>
            <a:endParaRPr lang="cs-CZ"/>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E8F76CE3-9FA0-42F1-8D89-72E4AEE502BD}" type="slidenum">
              <a:rPr lang="cs-CZ" smtClean="0"/>
              <a:pPr/>
              <a:t>‹#›</a:t>
            </a:fld>
            <a:endParaRPr lang="cs-CZ"/>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filipsafarik@seznam.cz"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55576" y="3068960"/>
            <a:ext cx="7543800" cy="1224136"/>
          </a:xfrm>
        </p:spPr>
        <p:txBody>
          <a:bodyPr/>
          <a:lstStyle/>
          <a:p>
            <a:pPr algn="ctr"/>
            <a:r>
              <a:rPr lang="cs-CZ" sz="2000" dirty="0">
                <a:solidFill>
                  <a:schemeClr val="accent1">
                    <a:lumMod val="75000"/>
                  </a:schemeClr>
                </a:solidFill>
                <a:latin typeface="Impact" panose="020B0806030902050204" pitchFamily="34" charset="0"/>
              </a:rPr>
              <a:t>2</a:t>
            </a:r>
            <a:r>
              <a:rPr lang="cs-CZ" sz="2000" dirty="0" smtClean="0">
                <a:solidFill>
                  <a:schemeClr val="accent1">
                    <a:lumMod val="75000"/>
                  </a:schemeClr>
                </a:solidFill>
                <a:latin typeface="Impact" panose="020B0806030902050204" pitchFamily="34" charset="0"/>
              </a:rPr>
              <a:t>. </a:t>
            </a:r>
            <a:r>
              <a:rPr lang="cs-CZ" sz="2000" dirty="0">
                <a:solidFill>
                  <a:schemeClr val="accent1">
                    <a:lumMod val="75000"/>
                  </a:schemeClr>
                </a:solidFill>
                <a:latin typeface="Impact" panose="020B0806030902050204" pitchFamily="34" charset="0"/>
              </a:rPr>
              <a:t>výzva </a:t>
            </a:r>
            <a:r>
              <a:rPr lang="cs-CZ" sz="2000" dirty="0" smtClean="0">
                <a:solidFill>
                  <a:schemeClr val="accent1">
                    <a:lumMod val="75000"/>
                  </a:schemeClr>
                </a:solidFill>
                <a:latin typeface="Impact" panose="020B0806030902050204" pitchFamily="34" charset="0"/>
              </a:rPr>
              <a:t>MAS Rozvoj </a:t>
            </a:r>
            <a:r>
              <a:rPr lang="cs-CZ" sz="2000" dirty="0" err="1" smtClean="0">
                <a:solidFill>
                  <a:schemeClr val="accent1">
                    <a:lumMod val="75000"/>
                  </a:schemeClr>
                </a:solidFill>
                <a:latin typeface="Impact" panose="020B0806030902050204" pitchFamily="34" charset="0"/>
              </a:rPr>
              <a:t>Tanvaldska</a:t>
            </a:r>
            <a:r>
              <a:rPr lang="cs-CZ" sz="2000" dirty="0" smtClean="0">
                <a:solidFill>
                  <a:schemeClr val="accent1">
                    <a:lumMod val="75000"/>
                  </a:schemeClr>
                </a:solidFill>
                <a:latin typeface="Impact" panose="020B0806030902050204" pitchFamily="34" charset="0"/>
              </a:rPr>
              <a:t>-IROP- Bezpečnost dopravy</a:t>
            </a:r>
            <a:br>
              <a:rPr lang="cs-CZ" sz="2000" dirty="0" smtClean="0">
                <a:solidFill>
                  <a:schemeClr val="accent1">
                    <a:lumMod val="75000"/>
                  </a:schemeClr>
                </a:solidFill>
                <a:latin typeface="Impact" panose="020B0806030902050204" pitchFamily="34" charset="0"/>
              </a:rPr>
            </a:br>
            <a:r>
              <a:rPr lang="cs-CZ" sz="2000" dirty="0">
                <a:solidFill>
                  <a:schemeClr val="accent1">
                    <a:lumMod val="75000"/>
                  </a:schemeClr>
                </a:solidFill>
                <a:latin typeface="Impact" panose="020B0806030902050204" pitchFamily="34" charset="0"/>
              </a:rPr>
              <a:t/>
            </a:r>
            <a:br>
              <a:rPr lang="cs-CZ" sz="2000" dirty="0">
                <a:solidFill>
                  <a:schemeClr val="accent1">
                    <a:lumMod val="75000"/>
                  </a:schemeClr>
                </a:solidFill>
                <a:latin typeface="Impact" panose="020B0806030902050204" pitchFamily="34" charset="0"/>
              </a:rPr>
            </a:br>
            <a:r>
              <a:rPr lang="cs-CZ" sz="1800" dirty="0">
                <a:solidFill>
                  <a:schemeClr val="accent1">
                    <a:lumMod val="75000"/>
                  </a:schemeClr>
                </a:solidFill>
                <a:latin typeface="Impact" panose="020B0806030902050204" pitchFamily="34" charset="0"/>
              </a:rPr>
              <a:t>Číslo výzvy MAS:	</a:t>
            </a:r>
            <a:r>
              <a:rPr lang="cs-CZ" sz="2000" dirty="0" smtClean="0">
                <a:solidFill>
                  <a:schemeClr val="accent1">
                    <a:lumMod val="75000"/>
                  </a:schemeClr>
                </a:solidFill>
                <a:latin typeface="Impact" panose="020B0806030902050204" pitchFamily="34" charset="0"/>
              </a:rPr>
              <a:t>151/06_16_038/CLLD_16_01_106</a:t>
            </a:r>
            <a:endParaRPr lang="cs-CZ" sz="2000" dirty="0">
              <a:solidFill>
                <a:schemeClr val="accent1">
                  <a:lumMod val="75000"/>
                </a:schemeClr>
              </a:solidFill>
            </a:endParaRPr>
          </a:p>
        </p:txBody>
      </p:sp>
      <p:sp>
        <p:nvSpPr>
          <p:cNvPr id="3" name="Podnadpis 2"/>
          <p:cNvSpPr>
            <a:spLocks noGrp="1"/>
          </p:cNvSpPr>
          <p:nvPr>
            <p:ph type="subTitle" idx="1"/>
          </p:nvPr>
        </p:nvSpPr>
        <p:spPr>
          <a:xfrm>
            <a:off x="762000" y="4724400"/>
            <a:ext cx="7410400" cy="990600"/>
          </a:xfrm>
        </p:spPr>
        <p:txBody>
          <a:bodyPr>
            <a:normAutofit fontScale="55000" lnSpcReduction="20000"/>
          </a:bodyPr>
          <a:lstStyle/>
          <a:p>
            <a:r>
              <a:rPr lang="cs-CZ" b="1" dirty="0"/>
              <a:t>Prezentace k </a:t>
            </a:r>
            <a:r>
              <a:rPr lang="cs-CZ" b="1" dirty="0" smtClean="0"/>
              <a:t>2.výzvě </a:t>
            </a:r>
            <a:r>
              <a:rPr lang="cs-CZ" b="1" dirty="0"/>
              <a:t>MAS </a:t>
            </a:r>
            <a:r>
              <a:rPr lang="cs-CZ" b="1" dirty="0" smtClean="0"/>
              <a:t>Rozvoj </a:t>
            </a:r>
            <a:r>
              <a:rPr lang="cs-CZ" b="1" dirty="0" err="1" smtClean="0"/>
              <a:t>Tanvaldska</a:t>
            </a:r>
            <a:r>
              <a:rPr lang="cs-CZ" b="1" dirty="0" smtClean="0"/>
              <a:t>-IROP- Bezpečnost dopravy</a:t>
            </a:r>
            <a:endParaRPr lang="cs-CZ" b="1" dirty="0"/>
          </a:p>
          <a:p>
            <a:r>
              <a:rPr lang="cs-CZ" dirty="0" smtClean="0"/>
              <a:t>Jiřetín pod Bukovou, centrum SYLVATICA, 26</a:t>
            </a:r>
            <a:r>
              <a:rPr lang="cs-CZ" dirty="0"/>
              <a:t>. 04. 2018</a:t>
            </a:r>
          </a:p>
          <a:p>
            <a:r>
              <a:rPr lang="cs-CZ" dirty="0"/>
              <a:t>Manažer IROP: Ing. Filip Šafařík, 605 215 264, </a:t>
            </a:r>
            <a:r>
              <a:rPr lang="cs-CZ" dirty="0" smtClean="0"/>
              <a:t>filipsafarik@seznam.cz</a:t>
            </a:r>
            <a:endParaRPr lang="cs-CZ" dirty="0"/>
          </a:p>
        </p:txBody>
      </p:sp>
      <p:sp>
        <p:nvSpPr>
          <p:cNvPr id="4" name="Zástupný symbol pro zápatí 3"/>
          <p:cNvSpPr>
            <a:spLocks noGrp="1"/>
          </p:cNvSpPr>
          <p:nvPr>
            <p:ph type="ftr" sz="quarter" idx="11"/>
          </p:nvPr>
        </p:nvSpPr>
        <p:spPr/>
        <p:txBody>
          <a:bodyPr/>
          <a:lstStyle/>
          <a:p>
            <a:r>
              <a:rPr lang="cs-CZ" dirty="0" smtClean="0"/>
              <a:t>CZ.06.4.59/0.0/0.0/15_003/0007513</a:t>
            </a:r>
            <a:endParaRPr lang="cs-CZ" dirty="0"/>
          </a:p>
        </p:txBody>
      </p:sp>
      <p:pic>
        <p:nvPicPr>
          <p:cNvPr id="5" name="Obráze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896" y="260649"/>
            <a:ext cx="5508104" cy="908790"/>
          </a:xfrm>
          <a:prstGeom prst="rect">
            <a:avLst/>
          </a:prstGeom>
        </p:spPr>
      </p:pic>
      <p:sp>
        <p:nvSpPr>
          <p:cNvPr id="6" name="TextovéPole 5"/>
          <p:cNvSpPr txBox="1"/>
          <p:nvPr/>
        </p:nvSpPr>
        <p:spPr>
          <a:xfrm>
            <a:off x="0" y="260649"/>
            <a:ext cx="3491880" cy="1246495"/>
          </a:xfrm>
          <a:prstGeom prst="rect">
            <a:avLst/>
          </a:prstGeom>
          <a:solidFill>
            <a:schemeClr val="accent1"/>
          </a:solidFill>
        </p:spPr>
        <p:txBody>
          <a:bodyPr wrap="square" rtlCol="0">
            <a:spAutoFit/>
          </a:bodyPr>
          <a:lstStyle/>
          <a:p>
            <a:endParaRPr lang="cs-CZ" sz="1900" dirty="0" smtClean="0">
              <a:latin typeface="Impact" panose="020B0806030902050204" pitchFamily="34" charset="0"/>
            </a:endParaRPr>
          </a:p>
          <a:p>
            <a:pPr algn="ctr"/>
            <a:r>
              <a:rPr lang="cs-CZ" sz="1900" dirty="0" smtClean="0">
                <a:solidFill>
                  <a:schemeClr val="bg1"/>
                </a:solidFill>
                <a:latin typeface="Impact" panose="020B0806030902050204" pitchFamily="34" charset="0"/>
              </a:rPr>
              <a:t>Realizace SCLLD </a:t>
            </a:r>
          </a:p>
          <a:p>
            <a:pPr algn="ctr"/>
            <a:r>
              <a:rPr lang="cs-CZ" sz="1900" dirty="0" smtClean="0">
                <a:solidFill>
                  <a:schemeClr val="bg1"/>
                </a:solidFill>
                <a:latin typeface="Impact" panose="020B0806030902050204" pitchFamily="34" charset="0"/>
              </a:rPr>
              <a:t>MAS Rozvoj </a:t>
            </a:r>
            <a:r>
              <a:rPr lang="cs-CZ" sz="1900" dirty="0" err="1" smtClean="0">
                <a:solidFill>
                  <a:schemeClr val="bg1"/>
                </a:solidFill>
                <a:latin typeface="Impact" panose="020B0806030902050204" pitchFamily="34" charset="0"/>
              </a:rPr>
              <a:t>Tanvaldska</a:t>
            </a:r>
            <a:endParaRPr lang="cs-CZ" dirty="0">
              <a:solidFill>
                <a:schemeClr val="bg1"/>
              </a:solidFill>
              <a:latin typeface="Impact" panose="020B0806030902050204" pitchFamily="34" charset="0"/>
            </a:endParaRPr>
          </a:p>
          <a:p>
            <a:endParaRPr lang="cs-CZ" dirty="0">
              <a:latin typeface="Impact" panose="020B0806030902050204" pitchFamily="34" charset="0"/>
            </a:endParaRPr>
          </a:p>
        </p:txBody>
      </p:sp>
    </p:spTree>
    <p:extLst>
      <p:ext uri="{BB962C8B-B14F-4D97-AF65-F5344CB8AC3E}">
        <p14:creationId xmlns:p14="http://schemas.microsoft.com/office/powerpoint/2010/main" val="170916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Identifikace výzvy</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dirty="0" smtClean="0"/>
              <a:t>CZ.06.4.59/0.0/0.0/15_003/0007513</a:t>
            </a:r>
            <a:endParaRPr lang="cs-CZ" dirty="0"/>
          </a:p>
        </p:txBody>
      </p:sp>
      <p:sp>
        <p:nvSpPr>
          <p:cNvPr id="5" name="TextovéPole 4"/>
          <p:cNvSpPr txBox="1"/>
          <p:nvPr/>
        </p:nvSpPr>
        <p:spPr>
          <a:xfrm>
            <a:off x="755576" y="1475492"/>
            <a:ext cx="7632848" cy="338554"/>
          </a:xfrm>
          <a:prstGeom prst="rect">
            <a:avLst/>
          </a:prstGeom>
          <a:noFill/>
        </p:spPr>
        <p:txBody>
          <a:bodyPr wrap="square" rtlCol="0">
            <a:spAutoFit/>
          </a:bodyPr>
          <a:lstStyle/>
          <a:p>
            <a:endParaRPr lang="cs-CZ" sz="1600" dirty="0"/>
          </a:p>
        </p:txBody>
      </p:sp>
      <p:sp>
        <p:nvSpPr>
          <p:cNvPr id="6" name="Obdélník 5"/>
          <p:cNvSpPr/>
          <p:nvPr/>
        </p:nvSpPr>
        <p:spPr>
          <a:xfrm>
            <a:off x="755576" y="5373216"/>
            <a:ext cx="7656771"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cs-CZ" kern="0" dirty="0">
                <a:solidFill>
                  <a:prstClr val="black"/>
                </a:solidFill>
              </a:rPr>
              <a:t>2</a:t>
            </a:r>
            <a:r>
              <a:rPr kumimoji="0" lang="cs-CZ" sz="1800" b="0" i="0" u="none" strike="noStrike" kern="0" cap="none" spc="0" normalizeH="0" baseline="0" noProof="0" dirty="0" smtClean="0">
                <a:ln>
                  <a:noFill/>
                </a:ln>
                <a:solidFill>
                  <a:prstClr val="black"/>
                </a:solidFill>
                <a:effectLst/>
                <a:uLnTx/>
                <a:uFillTx/>
              </a:rPr>
              <a:t>. výzva MAS je navázána na výzvu ŘO IROP č. </a:t>
            </a:r>
            <a:r>
              <a:rPr lang="cs-CZ" kern="0" dirty="0" smtClean="0">
                <a:solidFill>
                  <a:prstClr val="black"/>
                </a:solidFill>
              </a:rPr>
              <a:t>53</a:t>
            </a:r>
            <a:endParaRPr kumimoji="0" lang="cs-CZ" sz="1800" b="0" i="0" u="none"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cs-CZ" sz="1800" b="0" i="0" u="none" strike="noStrike" kern="0" cap="none" spc="0" normalizeH="0" baseline="0" noProof="0" dirty="0" smtClean="0">
                <a:ln>
                  <a:noFill/>
                </a:ln>
                <a:solidFill>
                  <a:prstClr val="black"/>
                </a:solidFill>
                <a:effectLst/>
                <a:uLnTx/>
                <a:uFillTx/>
              </a:rPr>
              <a:t>ŘO IROP schválil 2. výzvu MAS dle pravidel IROP </a:t>
            </a:r>
            <a:endParaRPr kumimoji="0" lang="cs-CZ" sz="1800" b="0" i="0" u="none" strike="noStrike" kern="0" cap="none" spc="0" normalizeH="0" baseline="0" noProof="0" dirty="0">
              <a:ln>
                <a:noFill/>
              </a:ln>
              <a:solidFill>
                <a:prstClr val="black"/>
              </a:solidFill>
              <a:effectLst/>
              <a:uLnTx/>
              <a:uFillTx/>
            </a:endParaRPr>
          </a:p>
        </p:txBody>
      </p:sp>
      <p:graphicFrame>
        <p:nvGraphicFramePr>
          <p:cNvPr id="7" name="Tabulka 6"/>
          <p:cNvGraphicFramePr>
            <a:graphicFrameLocks noGrp="1"/>
          </p:cNvGraphicFramePr>
          <p:nvPr>
            <p:extLst>
              <p:ext uri="{D42A27DB-BD31-4B8C-83A1-F6EECF244321}">
                <p14:modId xmlns:p14="http://schemas.microsoft.com/office/powerpoint/2010/main" val="1322461107"/>
              </p:ext>
            </p:extLst>
          </p:nvPr>
        </p:nvGraphicFramePr>
        <p:xfrm>
          <a:off x="762000" y="1371790"/>
          <a:ext cx="7543800" cy="3713392"/>
        </p:xfrm>
        <a:graphic>
          <a:graphicData uri="http://schemas.openxmlformats.org/drawingml/2006/table">
            <a:tbl>
              <a:tblPr firstRow="1" firstCol="1" bandRow="1"/>
              <a:tblGrid>
                <a:gridCol w="2657872"/>
                <a:gridCol w="4885928"/>
              </a:tblGrid>
              <a:tr h="351700">
                <a:tc>
                  <a:txBody>
                    <a:bodyPr/>
                    <a:lstStyle/>
                    <a:p>
                      <a:pPr>
                        <a:lnSpc>
                          <a:spcPct val="115000"/>
                        </a:lnSpc>
                        <a:spcAft>
                          <a:spcPts val="0"/>
                        </a:spcAft>
                      </a:pPr>
                      <a:r>
                        <a:rPr lang="cs-CZ" sz="1100" b="1" dirty="0">
                          <a:solidFill>
                            <a:srgbClr val="000000"/>
                          </a:solidFill>
                          <a:effectLst/>
                          <a:latin typeface="Calibri"/>
                          <a:ea typeface="Times New Roman"/>
                          <a:cs typeface="Times New Roman"/>
                        </a:rPr>
                        <a:t>Operační program</a:t>
                      </a:r>
                      <a:endParaRPr lang="cs-CZ" sz="1100" dirty="0">
                        <a:effectLst/>
                        <a:latin typeface="Calibri"/>
                        <a:ea typeface="Calibri"/>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nSpc>
                          <a:spcPct val="115000"/>
                        </a:lnSpc>
                        <a:spcAft>
                          <a:spcPts val="0"/>
                        </a:spcAft>
                      </a:pPr>
                      <a:r>
                        <a:rPr lang="cs-CZ" sz="1000">
                          <a:solidFill>
                            <a:srgbClr val="000000"/>
                          </a:solidFill>
                          <a:effectLst/>
                          <a:latin typeface="Calibri"/>
                          <a:ea typeface="Times New Roman"/>
                          <a:cs typeface="Times New Roman"/>
                        </a:rPr>
                        <a:t>Integrovaný regionální operační program</a:t>
                      </a:r>
                      <a:endParaRPr lang="cs-CZ" sz="1100">
                        <a:effectLst/>
                        <a:latin typeface="Calibri"/>
                        <a:ea typeface="Calibri"/>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4081">
                <a:tc>
                  <a:txBody>
                    <a:bodyPr/>
                    <a:lstStyle/>
                    <a:p>
                      <a:pPr>
                        <a:lnSpc>
                          <a:spcPct val="115000"/>
                        </a:lnSpc>
                        <a:spcAft>
                          <a:spcPts val="0"/>
                        </a:spcAft>
                      </a:pPr>
                      <a:r>
                        <a:rPr lang="cs-CZ" sz="1100" b="1">
                          <a:solidFill>
                            <a:srgbClr val="000000"/>
                          </a:solidFill>
                          <a:effectLst/>
                          <a:latin typeface="Calibri"/>
                          <a:ea typeface="Times New Roman"/>
                          <a:cs typeface="Times New Roman"/>
                        </a:rPr>
                        <a:t>Specifický cíl IROP</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cs-CZ" sz="1000">
                          <a:solidFill>
                            <a:srgbClr val="000000"/>
                          </a:solidFill>
                          <a:effectLst/>
                          <a:latin typeface="Calibri"/>
                          <a:ea typeface="Times New Roman"/>
                          <a:cs typeface="Times New Roman"/>
                        </a:rPr>
                        <a:t>4.1 Posílení komunitně vedeného místního rozvoje za účelem zvýšení kvality života ve venkovských oblastech a aktivizace místního potenciálu</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3741">
                <a:tc>
                  <a:txBody>
                    <a:bodyPr/>
                    <a:lstStyle/>
                    <a:p>
                      <a:pPr>
                        <a:lnSpc>
                          <a:spcPct val="115000"/>
                        </a:lnSpc>
                        <a:spcAft>
                          <a:spcPts val="0"/>
                        </a:spcAft>
                      </a:pPr>
                      <a:r>
                        <a:rPr lang="cs-CZ" sz="1100" b="1">
                          <a:solidFill>
                            <a:srgbClr val="000000"/>
                          </a:solidFill>
                          <a:effectLst/>
                          <a:latin typeface="Calibri"/>
                          <a:ea typeface="Times New Roman"/>
                          <a:cs typeface="Times New Roman"/>
                        </a:rPr>
                        <a:t>Číslo výzvy ŘO IROP</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cs-CZ" sz="1000">
                          <a:solidFill>
                            <a:srgbClr val="000000"/>
                          </a:solidFill>
                          <a:effectLst/>
                          <a:latin typeface="Calibri"/>
                          <a:ea typeface="Times New Roman"/>
                          <a:cs typeface="Times New Roman"/>
                        </a:rPr>
                        <a:t>53. výzva IROP - UDRŽITELNÁ DOPRAVA -UDRŽITELNÁ DOPRAVA -  INTEGROVANÉ PROJEKTY CLLD - SC 4.1</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496">
                <a:tc>
                  <a:txBody>
                    <a:bodyPr/>
                    <a:lstStyle/>
                    <a:p>
                      <a:pPr>
                        <a:lnSpc>
                          <a:spcPct val="115000"/>
                        </a:lnSpc>
                        <a:spcAft>
                          <a:spcPts val="0"/>
                        </a:spcAft>
                      </a:pPr>
                      <a:r>
                        <a:rPr lang="cs-CZ" sz="1100" b="1">
                          <a:solidFill>
                            <a:srgbClr val="000000"/>
                          </a:solidFill>
                          <a:effectLst/>
                          <a:latin typeface="Calibri"/>
                          <a:ea typeface="Times New Roman"/>
                          <a:cs typeface="Times New Roman"/>
                        </a:rPr>
                        <a:t>Číslo výzvy MAS</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cs-CZ" sz="1100">
                          <a:solidFill>
                            <a:srgbClr val="000000"/>
                          </a:solidFill>
                          <a:effectLst/>
                          <a:latin typeface="Calibri"/>
                          <a:ea typeface="Times New Roman"/>
                          <a:cs typeface="Times New Roman"/>
                        </a:rPr>
                        <a:t>2.</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9473">
                <a:tc>
                  <a:txBody>
                    <a:bodyPr/>
                    <a:lstStyle/>
                    <a:p>
                      <a:pPr>
                        <a:lnSpc>
                          <a:spcPct val="115000"/>
                        </a:lnSpc>
                        <a:spcAft>
                          <a:spcPts val="0"/>
                        </a:spcAft>
                      </a:pPr>
                      <a:r>
                        <a:rPr lang="cs-CZ" sz="1100" b="1">
                          <a:solidFill>
                            <a:srgbClr val="000000"/>
                          </a:solidFill>
                          <a:effectLst/>
                          <a:latin typeface="Calibri"/>
                          <a:ea typeface="Times New Roman"/>
                          <a:cs typeface="Times New Roman"/>
                        </a:rPr>
                        <a:t>Opatření integrované strategie </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cs-CZ" sz="1100">
                          <a:solidFill>
                            <a:srgbClr val="000000"/>
                          </a:solidFill>
                          <a:effectLst/>
                          <a:latin typeface="Calibri"/>
                          <a:ea typeface="Times New Roman"/>
                          <a:cs typeface="Times New Roman"/>
                        </a:rPr>
                        <a:t>A.4.1 Humanizace a zvyšování bezpečnosti silniční dopravy</a:t>
                      </a:r>
                      <a:endParaRPr lang="cs-CZ" sz="1100">
                        <a:effectLst/>
                        <a:latin typeface="Calibri"/>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9473">
                <a:tc>
                  <a:txBody>
                    <a:bodyPr/>
                    <a:lstStyle/>
                    <a:p>
                      <a:pPr>
                        <a:lnSpc>
                          <a:spcPct val="115000"/>
                        </a:lnSpc>
                        <a:spcAft>
                          <a:spcPts val="0"/>
                        </a:spcAft>
                      </a:pPr>
                      <a:r>
                        <a:rPr lang="cs-CZ" sz="1100" b="1">
                          <a:solidFill>
                            <a:srgbClr val="000000"/>
                          </a:solidFill>
                          <a:effectLst/>
                          <a:latin typeface="Calibri"/>
                          <a:ea typeface="Times New Roman"/>
                          <a:cs typeface="Times New Roman"/>
                        </a:rPr>
                        <a:t>Podopatření integrované strategie</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cs-CZ" sz="1100">
                          <a:solidFill>
                            <a:srgbClr val="000000"/>
                          </a:solidFill>
                          <a:effectLst/>
                          <a:latin typeface="Calibri"/>
                          <a:ea typeface="Times New Roman"/>
                          <a:cs typeface="Times New Roman"/>
                        </a:rPr>
                        <a:t>N/R</a:t>
                      </a:r>
                      <a:endParaRPr lang="cs-CZ" sz="1100">
                        <a:effectLst/>
                        <a:latin typeface="Calibri"/>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428">
                <a:tc>
                  <a:txBody>
                    <a:bodyPr/>
                    <a:lstStyle/>
                    <a:p>
                      <a:pPr>
                        <a:lnSpc>
                          <a:spcPct val="115000"/>
                        </a:lnSpc>
                        <a:spcAft>
                          <a:spcPts val="0"/>
                        </a:spcAft>
                      </a:pPr>
                      <a:r>
                        <a:rPr lang="cs-CZ" sz="1100" b="1">
                          <a:solidFill>
                            <a:srgbClr val="000000"/>
                          </a:solidFill>
                          <a:effectLst/>
                          <a:latin typeface="Calibri"/>
                          <a:ea typeface="Times New Roman"/>
                          <a:cs typeface="Times New Roman"/>
                        </a:rPr>
                        <a:t>Druh výzvy </a:t>
                      </a:r>
                      <a:endParaRPr lang="cs-CZ" sz="11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cs-CZ" sz="1100" dirty="0">
                          <a:solidFill>
                            <a:srgbClr val="000000"/>
                          </a:solidFill>
                          <a:effectLst/>
                          <a:latin typeface="Calibri"/>
                          <a:ea typeface="Times New Roman"/>
                          <a:cs typeface="Times New Roman"/>
                        </a:rPr>
                        <a:t>Kolová</a:t>
                      </a:r>
                      <a:endParaRPr lang="cs-CZ" sz="11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120391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Termíny</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sp>
        <p:nvSpPr>
          <p:cNvPr id="5" name="TextovéPole 4"/>
          <p:cNvSpPr txBox="1"/>
          <p:nvPr/>
        </p:nvSpPr>
        <p:spPr>
          <a:xfrm>
            <a:off x="755576" y="1196752"/>
            <a:ext cx="7920880" cy="1231106"/>
          </a:xfrm>
          <a:prstGeom prst="rect">
            <a:avLst/>
          </a:prstGeom>
          <a:noFill/>
        </p:spPr>
        <p:txBody>
          <a:bodyPr wrap="square" rtlCol="0">
            <a:spAutoFit/>
          </a:bodyPr>
          <a:lstStyle/>
          <a:p>
            <a:endParaRPr lang="cs-CZ" sz="1400" b="1" dirty="0"/>
          </a:p>
          <a:p>
            <a:endParaRPr lang="cs-CZ" sz="2000" dirty="0"/>
          </a:p>
          <a:p>
            <a:endParaRPr lang="cs-CZ" sz="2000" dirty="0" smtClean="0"/>
          </a:p>
          <a:p>
            <a:endParaRPr lang="cs-CZ" sz="2000" dirty="0"/>
          </a:p>
        </p:txBody>
      </p:sp>
      <p:graphicFrame>
        <p:nvGraphicFramePr>
          <p:cNvPr id="6" name="Tabulka 5"/>
          <p:cNvGraphicFramePr>
            <a:graphicFrameLocks noGrp="1"/>
          </p:cNvGraphicFramePr>
          <p:nvPr>
            <p:extLst>
              <p:ext uri="{D42A27DB-BD31-4B8C-83A1-F6EECF244321}">
                <p14:modId xmlns:p14="http://schemas.microsoft.com/office/powerpoint/2010/main" val="2660738350"/>
              </p:ext>
            </p:extLst>
          </p:nvPr>
        </p:nvGraphicFramePr>
        <p:xfrm>
          <a:off x="899592" y="1484784"/>
          <a:ext cx="7200800" cy="3886199"/>
        </p:xfrm>
        <a:graphic>
          <a:graphicData uri="http://schemas.openxmlformats.org/drawingml/2006/table">
            <a:tbl>
              <a:tblPr firstRow="1" firstCol="1" bandRow="1"/>
              <a:tblGrid>
                <a:gridCol w="4032448"/>
                <a:gridCol w="3168352"/>
              </a:tblGrid>
              <a:tr h="615833">
                <a:tc>
                  <a:txBody>
                    <a:bodyPr/>
                    <a:lstStyle/>
                    <a:p>
                      <a:pPr>
                        <a:lnSpc>
                          <a:spcPct val="115000"/>
                        </a:lnSpc>
                        <a:spcAft>
                          <a:spcPts val="0"/>
                        </a:spcAft>
                      </a:pPr>
                      <a:r>
                        <a:rPr lang="cs-CZ" sz="1100" b="1" dirty="0">
                          <a:solidFill>
                            <a:srgbClr val="000000"/>
                          </a:solidFill>
                          <a:effectLst/>
                          <a:latin typeface="Calibri"/>
                          <a:ea typeface="Times New Roman"/>
                          <a:cs typeface="Times New Roman"/>
                        </a:rPr>
                        <a:t>Datum a čas vyhlášení výzvy MAS</a:t>
                      </a:r>
                      <a:endParaRPr lang="cs-CZ" sz="1100" dirty="0">
                        <a:effectLst/>
                        <a:latin typeface="Calibri"/>
                        <a:ea typeface="Calibri"/>
                        <a:cs typeface="Times New Roman"/>
                      </a:endParaRPr>
                    </a:p>
                  </a:txBody>
                  <a:tcPr marL="27370" marR="2737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cs-CZ" sz="1100" dirty="0" smtClean="0">
                          <a:solidFill>
                            <a:srgbClr val="000000"/>
                          </a:solidFill>
                          <a:effectLst/>
                          <a:latin typeface="Calibri"/>
                          <a:ea typeface="Times New Roman"/>
                          <a:cs typeface="Times New Roman"/>
                        </a:rPr>
                        <a:t>17.5.18 </a:t>
                      </a:r>
                      <a:r>
                        <a:rPr lang="cs-CZ" sz="1100" dirty="0">
                          <a:solidFill>
                            <a:srgbClr val="000000"/>
                          </a:solidFill>
                          <a:effectLst/>
                          <a:latin typeface="Calibri"/>
                          <a:ea typeface="Times New Roman"/>
                          <a:cs typeface="Times New Roman"/>
                        </a:rPr>
                        <a:t>14:00</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174">
                <a:tc>
                  <a:txBody>
                    <a:bodyPr/>
                    <a:lstStyle/>
                    <a:p>
                      <a:pPr>
                        <a:lnSpc>
                          <a:spcPct val="115000"/>
                        </a:lnSpc>
                        <a:spcAft>
                          <a:spcPts val="0"/>
                        </a:spcAft>
                      </a:pPr>
                      <a:r>
                        <a:rPr lang="cs-CZ" sz="1100" b="1" dirty="0">
                          <a:solidFill>
                            <a:srgbClr val="000000"/>
                          </a:solidFill>
                          <a:effectLst/>
                          <a:latin typeface="Calibri"/>
                          <a:ea typeface="Times New Roman"/>
                          <a:cs typeface="Times New Roman"/>
                        </a:rPr>
                        <a:t>Datum a čas zpřístupnění formuláře žádosti o podporu v MS2014+</a:t>
                      </a:r>
                      <a:endParaRPr lang="cs-CZ" sz="1100" dirty="0">
                        <a:effectLst/>
                        <a:latin typeface="Calibri"/>
                        <a:ea typeface="Calibri"/>
                        <a:cs typeface="Times New Roman"/>
                      </a:endParaRPr>
                    </a:p>
                  </a:txBody>
                  <a:tcPr marL="27370" marR="2737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cs-CZ" sz="1100" dirty="0" smtClean="0">
                          <a:solidFill>
                            <a:srgbClr val="000000"/>
                          </a:solidFill>
                          <a:effectLst/>
                          <a:latin typeface="Calibri"/>
                          <a:ea typeface="Times New Roman"/>
                          <a:cs typeface="Times New Roman"/>
                        </a:rPr>
                        <a:t>17.5.18 </a:t>
                      </a:r>
                      <a:r>
                        <a:rPr lang="cs-CZ" sz="1100" dirty="0">
                          <a:solidFill>
                            <a:srgbClr val="000000"/>
                          </a:solidFill>
                          <a:effectLst/>
                          <a:latin typeface="Calibri"/>
                          <a:ea typeface="Times New Roman"/>
                          <a:cs typeface="Times New Roman"/>
                        </a:rPr>
                        <a:t>14:00</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174">
                <a:tc>
                  <a:txBody>
                    <a:bodyPr/>
                    <a:lstStyle/>
                    <a:p>
                      <a:pPr>
                        <a:lnSpc>
                          <a:spcPct val="115000"/>
                        </a:lnSpc>
                        <a:spcAft>
                          <a:spcPts val="0"/>
                        </a:spcAft>
                      </a:pPr>
                      <a:r>
                        <a:rPr lang="cs-CZ" sz="1100" b="1">
                          <a:solidFill>
                            <a:srgbClr val="000000"/>
                          </a:solidFill>
                          <a:effectLst/>
                          <a:latin typeface="Calibri"/>
                          <a:ea typeface="Times New Roman"/>
                          <a:cs typeface="Times New Roman"/>
                        </a:rPr>
                        <a:t>Datum a čas zahájení příjmu žádostí o podporu v MS2014+</a:t>
                      </a:r>
                      <a:endParaRPr lang="cs-CZ" sz="1100">
                        <a:effectLst/>
                        <a:latin typeface="Calibri"/>
                        <a:ea typeface="Calibri"/>
                        <a:cs typeface="Times New Roman"/>
                      </a:endParaRPr>
                    </a:p>
                  </a:txBody>
                  <a:tcPr marL="27370" marR="2737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cs-CZ" sz="1100" b="1" dirty="0">
                          <a:solidFill>
                            <a:srgbClr val="000000"/>
                          </a:solidFill>
                          <a:effectLst/>
                          <a:latin typeface="Calibri"/>
                          <a:ea typeface="Times New Roman"/>
                          <a:cs typeface="Times New Roman"/>
                        </a:rPr>
                        <a:t>N/R</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174">
                <a:tc>
                  <a:txBody>
                    <a:bodyPr/>
                    <a:lstStyle/>
                    <a:p>
                      <a:pPr>
                        <a:lnSpc>
                          <a:spcPct val="115000"/>
                        </a:lnSpc>
                        <a:spcAft>
                          <a:spcPts val="0"/>
                        </a:spcAft>
                      </a:pPr>
                      <a:r>
                        <a:rPr lang="cs-CZ" sz="1100" b="1">
                          <a:solidFill>
                            <a:srgbClr val="000000"/>
                          </a:solidFill>
                          <a:effectLst/>
                          <a:latin typeface="Calibri"/>
                          <a:ea typeface="Times New Roman"/>
                          <a:cs typeface="Times New Roman"/>
                        </a:rPr>
                        <a:t>Datum a čas ukončení příjmu žádostí o podporu v MS2014+</a:t>
                      </a:r>
                      <a:endParaRPr lang="cs-CZ" sz="1100">
                        <a:effectLst/>
                        <a:latin typeface="Calibri"/>
                        <a:ea typeface="Calibri"/>
                        <a:cs typeface="Times New Roman"/>
                      </a:endParaRPr>
                    </a:p>
                  </a:txBody>
                  <a:tcPr marL="27370" marR="2737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cs-CZ" sz="1100" dirty="0" smtClean="0">
                          <a:solidFill>
                            <a:srgbClr val="000000"/>
                          </a:solidFill>
                          <a:effectLst/>
                          <a:latin typeface="Calibri"/>
                          <a:ea typeface="Times New Roman"/>
                          <a:cs typeface="Times New Roman"/>
                        </a:rPr>
                        <a:t>17.8.18 </a:t>
                      </a:r>
                      <a:r>
                        <a:rPr lang="cs-CZ" sz="1100" dirty="0">
                          <a:solidFill>
                            <a:srgbClr val="000000"/>
                          </a:solidFill>
                          <a:effectLst/>
                          <a:latin typeface="Calibri"/>
                          <a:ea typeface="Times New Roman"/>
                          <a:cs typeface="Times New Roman"/>
                        </a:rPr>
                        <a:t>14:00</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603">
                <a:tc rowSpan="2">
                  <a:txBody>
                    <a:bodyPr/>
                    <a:lstStyle/>
                    <a:p>
                      <a:pPr>
                        <a:lnSpc>
                          <a:spcPct val="115000"/>
                        </a:lnSpc>
                        <a:spcAft>
                          <a:spcPts val="0"/>
                        </a:spcAft>
                      </a:pPr>
                      <a:r>
                        <a:rPr lang="cs-CZ" sz="1100" b="1">
                          <a:solidFill>
                            <a:srgbClr val="000000"/>
                          </a:solidFill>
                          <a:effectLst/>
                          <a:latin typeface="Calibri"/>
                          <a:ea typeface="Times New Roman"/>
                          <a:cs typeface="Times New Roman"/>
                        </a:rPr>
                        <a:t>Datum zahájení realizace projektu</a:t>
                      </a:r>
                      <a:endParaRPr lang="cs-CZ" sz="1100">
                        <a:effectLst/>
                        <a:latin typeface="Calibri"/>
                        <a:ea typeface="Calibri"/>
                        <a:cs typeface="Times New Roman"/>
                      </a:endParaRPr>
                    </a:p>
                  </a:txBody>
                  <a:tcPr marL="27370" marR="2737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cs-CZ" sz="1100" dirty="0">
                          <a:solidFill>
                            <a:srgbClr val="000000"/>
                          </a:solidFill>
                          <a:effectLst/>
                          <a:latin typeface="Calibri"/>
                          <a:ea typeface="Times New Roman"/>
                          <a:cs typeface="Times New Roman"/>
                        </a:rPr>
                        <a:t>1.1.2014</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5801">
                <a:tc vMerge="1">
                  <a:txBody>
                    <a:bodyPr/>
                    <a:lstStyle/>
                    <a:p>
                      <a:endParaRPr lang="cs-CZ"/>
                    </a:p>
                  </a:txBody>
                  <a:tcPr/>
                </a:tc>
                <a:tc>
                  <a:txBody>
                    <a:bodyPr/>
                    <a:lstStyle/>
                    <a:p>
                      <a:pPr>
                        <a:lnSpc>
                          <a:spcPct val="115000"/>
                        </a:lnSpc>
                        <a:spcAft>
                          <a:spcPts val="0"/>
                        </a:spcAft>
                      </a:pPr>
                      <a:r>
                        <a:rPr lang="cs-CZ" sz="1100" dirty="0">
                          <a:solidFill>
                            <a:srgbClr val="000000"/>
                          </a:solidFill>
                          <a:effectLst/>
                          <a:latin typeface="Calibri"/>
                          <a:ea typeface="Times New Roman"/>
                          <a:cs typeface="Times New Roman"/>
                        </a:rPr>
                        <a:t>Datem zahájení realizace projektu se rozumí datum prvního právního úkonu týkajícího se aktivit projektu, na které jsou vynaloženy způsobilé výdaje. Datum zahájení realizace projektu může být stanoveno nejdříve na 1. 1. 2014, a to i v případě, že první právní úkon byl učiněn před tímto datem.</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603">
                <a:tc rowSpan="2">
                  <a:txBody>
                    <a:bodyPr/>
                    <a:lstStyle/>
                    <a:p>
                      <a:pPr>
                        <a:lnSpc>
                          <a:spcPct val="115000"/>
                        </a:lnSpc>
                        <a:spcAft>
                          <a:spcPts val="0"/>
                        </a:spcAft>
                      </a:pPr>
                      <a:r>
                        <a:rPr lang="cs-CZ" sz="1100" b="1">
                          <a:solidFill>
                            <a:srgbClr val="000000"/>
                          </a:solidFill>
                          <a:effectLst/>
                          <a:latin typeface="Calibri"/>
                          <a:ea typeface="Times New Roman"/>
                          <a:cs typeface="Times New Roman"/>
                        </a:rPr>
                        <a:t>Datum ukončení realizace projektu</a:t>
                      </a:r>
                      <a:endParaRPr lang="cs-CZ" sz="1100">
                        <a:effectLst/>
                        <a:latin typeface="Calibri"/>
                        <a:ea typeface="Calibri"/>
                        <a:cs typeface="Times New Roman"/>
                      </a:endParaRPr>
                    </a:p>
                  </a:txBody>
                  <a:tcPr marL="27370" marR="2737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r">
                        <a:lnSpc>
                          <a:spcPct val="115000"/>
                        </a:lnSpc>
                        <a:spcAft>
                          <a:spcPts val="0"/>
                        </a:spcAft>
                      </a:pPr>
                      <a:r>
                        <a:rPr lang="cs-CZ" sz="1100" dirty="0">
                          <a:solidFill>
                            <a:srgbClr val="000000"/>
                          </a:solidFill>
                          <a:effectLst/>
                          <a:latin typeface="Calibri"/>
                          <a:ea typeface="Times New Roman"/>
                          <a:cs typeface="Times New Roman"/>
                        </a:rPr>
                        <a:t>30.6.2023</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837">
                <a:tc vMerge="1">
                  <a:txBody>
                    <a:bodyPr/>
                    <a:lstStyle/>
                    <a:p>
                      <a:endParaRPr lang="cs-CZ"/>
                    </a:p>
                  </a:txBody>
                  <a:tcPr/>
                </a:tc>
                <a:tc>
                  <a:txBody>
                    <a:bodyPr/>
                    <a:lstStyle/>
                    <a:p>
                      <a:pPr>
                        <a:lnSpc>
                          <a:spcPct val="115000"/>
                        </a:lnSpc>
                        <a:spcAft>
                          <a:spcPts val="0"/>
                        </a:spcAft>
                      </a:pPr>
                      <a:r>
                        <a:rPr lang="cs-CZ" sz="1100" dirty="0">
                          <a:solidFill>
                            <a:srgbClr val="000000"/>
                          </a:solidFill>
                          <a:effectLst/>
                          <a:latin typeface="Calibri"/>
                          <a:ea typeface="Times New Roman"/>
                          <a:cs typeface="Times New Roman"/>
                        </a:rPr>
                        <a:t>Realizace projektu nesmí být ukončena před podáním žádosti o podporu v MS 2014+.</a:t>
                      </a:r>
                      <a:endParaRPr lang="cs-CZ" sz="1100" dirty="0">
                        <a:effectLst/>
                        <a:latin typeface="Calibri"/>
                        <a:ea typeface="Calibri"/>
                        <a:cs typeface="Times New Roman"/>
                      </a:endParaRPr>
                    </a:p>
                  </a:txBody>
                  <a:tcPr marL="27370" marR="2737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97552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Podpora</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sp>
        <p:nvSpPr>
          <p:cNvPr id="5" name="TextovéPole 4"/>
          <p:cNvSpPr txBox="1"/>
          <p:nvPr/>
        </p:nvSpPr>
        <p:spPr>
          <a:xfrm>
            <a:off x="785638" y="1194911"/>
            <a:ext cx="7632848" cy="5663089"/>
          </a:xfrm>
          <a:prstGeom prst="rect">
            <a:avLst/>
          </a:prstGeom>
          <a:noFill/>
        </p:spPr>
        <p:txBody>
          <a:bodyPr wrap="square" rtlCol="0">
            <a:spAutoFit/>
          </a:bodyPr>
          <a:lstStyle/>
          <a:p>
            <a:endParaRPr lang="cs-CZ" sz="1400" dirty="0" smtClean="0"/>
          </a:p>
          <a:p>
            <a:endParaRPr lang="cs-CZ" sz="1400" dirty="0"/>
          </a:p>
          <a:p>
            <a:endParaRPr lang="cs-CZ" sz="1400" dirty="0"/>
          </a:p>
          <a:p>
            <a:endParaRPr lang="cs-CZ" sz="2000" dirty="0"/>
          </a:p>
          <a:p>
            <a:endParaRPr lang="cs-CZ" sz="2000" dirty="0" smtClean="0"/>
          </a:p>
          <a:p>
            <a:endParaRPr lang="cs-CZ" sz="2000" dirty="0"/>
          </a:p>
          <a:p>
            <a:endParaRPr lang="cs-CZ" sz="2000" dirty="0" smtClean="0"/>
          </a:p>
          <a:p>
            <a:endParaRPr lang="cs-CZ" sz="2000" dirty="0" smtClean="0"/>
          </a:p>
          <a:p>
            <a:endParaRPr lang="cs-CZ" sz="2000" dirty="0"/>
          </a:p>
          <a:p>
            <a:endParaRPr lang="cs-CZ" sz="2000" dirty="0" smtClean="0"/>
          </a:p>
          <a:p>
            <a:endParaRPr lang="cs-CZ" sz="2000" dirty="0"/>
          </a:p>
          <a:p>
            <a:endParaRPr lang="cs-CZ" sz="2000" dirty="0" smtClean="0"/>
          </a:p>
          <a:p>
            <a:endParaRPr lang="cs-CZ" sz="2000" dirty="0"/>
          </a:p>
          <a:p>
            <a:endParaRPr lang="cs-CZ" sz="2000" dirty="0" smtClean="0"/>
          </a:p>
          <a:p>
            <a:endParaRPr lang="cs-CZ" sz="2000" dirty="0"/>
          </a:p>
          <a:p>
            <a:endParaRPr lang="cs-CZ" sz="2000" dirty="0" smtClean="0"/>
          </a:p>
          <a:p>
            <a:endParaRPr lang="cs-CZ" sz="2000" dirty="0"/>
          </a:p>
          <a:p>
            <a:endParaRPr lang="cs-CZ" sz="2000" dirty="0" smtClean="0"/>
          </a:p>
          <a:p>
            <a:endParaRPr lang="cs-CZ" sz="2000" dirty="0"/>
          </a:p>
        </p:txBody>
      </p:sp>
      <p:graphicFrame>
        <p:nvGraphicFramePr>
          <p:cNvPr id="6" name="Tabulka 5"/>
          <p:cNvGraphicFramePr>
            <a:graphicFrameLocks noGrp="1"/>
          </p:cNvGraphicFramePr>
          <p:nvPr>
            <p:extLst>
              <p:ext uri="{D42A27DB-BD31-4B8C-83A1-F6EECF244321}">
                <p14:modId xmlns:p14="http://schemas.microsoft.com/office/powerpoint/2010/main" val="902566926"/>
              </p:ext>
            </p:extLst>
          </p:nvPr>
        </p:nvGraphicFramePr>
        <p:xfrm>
          <a:off x="785638" y="1412776"/>
          <a:ext cx="7543799" cy="4332322"/>
        </p:xfrm>
        <a:graphic>
          <a:graphicData uri="http://schemas.openxmlformats.org/drawingml/2006/table">
            <a:tbl>
              <a:tblPr firstRow="1" firstCol="1" bandRow="1"/>
              <a:tblGrid>
                <a:gridCol w="3449960"/>
                <a:gridCol w="3040725"/>
                <a:gridCol w="1053114"/>
              </a:tblGrid>
              <a:tr h="943052">
                <a:tc>
                  <a:txBody>
                    <a:bodyPr/>
                    <a:lstStyle/>
                    <a:p>
                      <a:pPr>
                        <a:lnSpc>
                          <a:spcPct val="115000"/>
                        </a:lnSpc>
                        <a:spcAft>
                          <a:spcPts val="0"/>
                        </a:spcAft>
                      </a:pPr>
                      <a:r>
                        <a:rPr lang="cs-CZ" sz="1100" b="1" dirty="0">
                          <a:effectLst/>
                          <a:latin typeface="Calibri"/>
                          <a:ea typeface="Times New Roman"/>
                          <a:cs typeface="Times New Roman"/>
                        </a:rPr>
                        <a:t>Alokace výzvy MAS (CZV)</a:t>
                      </a:r>
                      <a:endParaRPr lang="cs-CZ" sz="1100" dirty="0">
                        <a:effectLst/>
                        <a:latin typeface="Calibri"/>
                        <a:ea typeface="Calibri"/>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r">
                        <a:lnSpc>
                          <a:spcPct val="115000"/>
                        </a:lnSpc>
                        <a:spcAft>
                          <a:spcPts val="0"/>
                        </a:spcAft>
                      </a:pPr>
                      <a:r>
                        <a:rPr lang="cs-CZ" sz="1400" b="1" dirty="0">
                          <a:solidFill>
                            <a:srgbClr val="000000"/>
                          </a:solidFill>
                          <a:effectLst/>
                          <a:latin typeface="Calibri"/>
                          <a:ea typeface="Times New Roman"/>
                          <a:cs typeface="Times New Roman"/>
                        </a:rPr>
                        <a:t>8 421 050,000 Kč</a:t>
                      </a:r>
                      <a:endParaRPr lang="cs-CZ" sz="1400" dirty="0">
                        <a:effectLst/>
                        <a:latin typeface="Calibri"/>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r>
              <a:tr h="943052">
                <a:tc>
                  <a:txBody>
                    <a:bodyPr/>
                    <a:lstStyle/>
                    <a:p>
                      <a:pPr>
                        <a:lnSpc>
                          <a:spcPct val="115000"/>
                        </a:lnSpc>
                        <a:spcAft>
                          <a:spcPts val="0"/>
                        </a:spcAft>
                      </a:pPr>
                      <a:r>
                        <a:rPr lang="cs-CZ" sz="1100" b="1">
                          <a:solidFill>
                            <a:srgbClr val="000000"/>
                          </a:solidFill>
                          <a:effectLst/>
                          <a:latin typeface="Calibri"/>
                          <a:ea typeface="Times New Roman"/>
                          <a:cs typeface="Times New Roman"/>
                        </a:rPr>
                        <a:t>Míra podpory z Evropského fondu pro regionální rozvoj a státního rozpočtu pro projekt</a:t>
                      </a:r>
                      <a:endParaRPr lang="cs-CZ" sz="1100">
                        <a:effectLst/>
                        <a:latin typeface="Calibri"/>
                        <a:ea typeface="Calibri"/>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r">
                        <a:lnSpc>
                          <a:spcPct val="115000"/>
                        </a:lnSpc>
                        <a:spcAft>
                          <a:spcPts val="0"/>
                        </a:spcAft>
                      </a:pPr>
                      <a:r>
                        <a:rPr lang="cs-CZ" sz="1100" dirty="0">
                          <a:solidFill>
                            <a:srgbClr val="000000"/>
                          </a:solidFill>
                          <a:effectLst/>
                          <a:latin typeface="Calibri"/>
                          <a:ea typeface="Times New Roman"/>
                          <a:cs typeface="Times New Roman"/>
                        </a:rPr>
                        <a:t>Evropský fond pro regionální rozvoj - 95 % </a:t>
                      </a:r>
                      <a:br>
                        <a:rPr lang="cs-CZ" sz="1100" dirty="0">
                          <a:solidFill>
                            <a:srgbClr val="000000"/>
                          </a:solidFill>
                          <a:effectLst/>
                          <a:latin typeface="Calibri"/>
                          <a:ea typeface="Times New Roman"/>
                          <a:cs typeface="Times New Roman"/>
                        </a:rPr>
                      </a:br>
                      <a:r>
                        <a:rPr lang="cs-CZ" sz="1100" dirty="0">
                          <a:solidFill>
                            <a:srgbClr val="000000"/>
                          </a:solidFill>
                          <a:effectLst/>
                          <a:latin typeface="Calibri"/>
                          <a:ea typeface="Times New Roman"/>
                          <a:cs typeface="Times New Roman"/>
                        </a:rPr>
                        <a:t>Státní rozpočet - 0 %</a:t>
                      </a:r>
                      <a:endParaRPr lang="cs-CZ" sz="11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r>
              <a:tr h="528680">
                <a:tc rowSpan="2">
                  <a:txBody>
                    <a:bodyPr/>
                    <a:lstStyle/>
                    <a:p>
                      <a:pPr>
                        <a:lnSpc>
                          <a:spcPct val="115000"/>
                        </a:lnSpc>
                        <a:spcAft>
                          <a:spcPts val="0"/>
                        </a:spcAft>
                      </a:pPr>
                      <a:r>
                        <a:rPr lang="cs-CZ" sz="1100" b="1">
                          <a:solidFill>
                            <a:srgbClr val="000000"/>
                          </a:solidFill>
                          <a:effectLst/>
                          <a:latin typeface="Calibri"/>
                          <a:ea typeface="Times New Roman"/>
                          <a:cs typeface="Times New Roman"/>
                        </a:rPr>
                        <a:t>Minimální a maximální výše celkových způsobilých výdajů projektu</a:t>
                      </a:r>
                      <a:endParaRPr lang="cs-CZ" sz="1100">
                        <a:effectLst/>
                        <a:latin typeface="Calibri"/>
                        <a:ea typeface="Calibri"/>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cs-CZ" sz="1100" b="1" dirty="0">
                          <a:effectLst/>
                          <a:latin typeface="Calibri"/>
                          <a:ea typeface="Times New Roman"/>
                          <a:cs typeface="Times New Roman"/>
                        </a:rPr>
                        <a:t>500 000,000 Kč</a:t>
                      </a:r>
                      <a:endParaRPr lang="cs-CZ" sz="1100" b="1"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cs-CZ" sz="1100">
                          <a:solidFill>
                            <a:srgbClr val="000000"/>
                          </a:solidFill>
                          <a:effectLst/>
                          <a:latin typeface="Calibri"/>
                          <a:ea typeface="Times New Roman"/>
                          <a:cs typeface="Times New Roman"/>
                        </a:rPr>
                        <a:t> </a:t>
                      </a:r>
                      <a:endParaRPr lang="cs-CZ" sz="1100">
                        <a:effectLst/>
                        <a:latin typeface="Calibri"/>
                        <a:ea typeface="Calibri"/>
                        <a:cs typeface="Times New Roman"/>
                      </a:endParaRPr>
                    </a:p>
                  </a:txBody>
                  <a:tcPr marL="44450" marR="44450"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38927">
                <a:tc vMerge="1">
                  <a:txBody>
                    <a:bodyPr/>
                    <a:lstStyle/>
                    <a:p>
                      <a:endParaRPr lang="cs-CZ"/>
                    </a:p>
                  </a:txBody>
                  <a:tcPr/>
                </a:tc>
                <a:tc>
                  <a:txBody>
                    <a:bodyPr/>
                    <a:lstStyle/>
                    <a:p>
                      <a:pPr>
                        <a:lnSpc>
                          <a:spcPct val="115000"/>
                        </a:lnSpc>
                        <a:spcAft>
                          <a:spcPts val="0"/>
                        </a:spcAft>
                      </a:pPr>
                      <a:r>
                        <a:rPr lang="cs-CZ" sz="1100" b="1" dirty="0">
                          <a:effectLst/>
                          <a:latin typeface="Calibri"/>
                          <a:ea typeface="Times New Roman"/>
                          <a:cs typeface="Times New Roman"/>
                        </a:rPr>
                        <a:t>6 000 000,000 Kč</a:t>
                      </a:r>
                      <a:endParaRPr lang="cs-CZ" sz="1100" b="1"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100">
                          <a:solidFill>
                            <a:srgbClr val="000000"/>
                          </a:solidFill>
                          <a:effectLst/>
                          <a:latin typeface="Calibri"/>
                          <a:ea typeface="Times New Roman"/>
                          <a:cs typeface="Times New Roman"/>
                        </a:rPr>
                        <a:t> </a:t>
                      </a:r>
                      <a:endParaRPr lang="cs-CZ" sz="1100">
                        <a:effectLst/>
                        <a:latin typeface="Calibri"/>
                        <a:ea typeface="Calibri"/>
                        <a:cs typeface="Times New Roman"/>
                      </a:endParaRPr>
                    </a:p>
                  </a:txBody>
                  <a:tcPr marL="44450" marR="44450" marT="0" marB="0" anchor="ctr">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578405">
                <a:tc>
                  <a:txBody>
                    <a:bodyPr/>
                    <a:lstStyle/>
                    <a:p>
                      <a:pPr>
                        <a:lnSpc>
                          <a:spcPct val="115000"/>
                        </a:lnSpc>
                        <a:spcAft>
                          <a:spcPts val="0"/>
                        </a:spcAft>
                      </a:pPr>
                      <a:r>
                        <a:rPr lang="cs-CZ" sz="1100" b="1">
                          <a:solidFill>
                            <a:srgbClr val="000000"/>
                          </a:solidFill>
                          <a:effectLst/>
                          <a:latin typeface="Calibri"/>
                          <a:ea typeface="Times New Roman"/>
                          <a:cs typeface="Times New Roman"/>
                        </a:rPr>
                        <a:t>Podmínky veřejné podpory</a:t>
                      </a:r>
                      <a:endParaRPr lang="cs-CZ" sz="1100">
                        <a:effectLst/>
                        <a:latin typeface="Calibri"/>
                        <a:ea typeface="Calibri"/>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nSpc>
                          <a:spcPct val="115000"/>
                        </a:lnSpc>
                        <a:spcAft>
                          <a:spcPts val="0"/>
                        </a:spcAft>
                      </a:pPr>
                      <a:r>
                        <a:rPr lang="cs-CZ" sz="1100" dirty="0">
                          <a:solidFill>
                            <a:srgbClr val="000000"/>
                          </a:solidFill>
                          <a:effectLst/>
                          <a:latin typeface="Calibri"/>
                          <a:ea typeface="Times New Roman"/>
                          <a:cs typeface="Times New Roman"/>
                        </a:rPr>
                        <a:t>Podporovány budou projekty, které nezakládají veřejnou podporu (viz čl. 107 odst. 1 Smlouvy o fungování EU).</a:t>
                      </a:r>
                      <a:endParaRPr lang="cs-CZ" sz="1100" dirty="0">
                        <a:effectLst/>
                        <a:latin typeface="Calibri"/>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r>
              <a:tr h="1000206">
                <a:tc>
                  <a:txBody>
                    <a:bodyPr/>
                    <a:lstStyle/>
                    <a:p>
                      <a:pPr>
                        <a:lnSpc>
                          <a:spcPct val="115000"/>
                        </a:lnSpc>
                        <a:spcAft>
                          <a:spcPts val="0"/>
                        </a:spcAft>
                      </a:pPr>
                      <a:r>
                        <a:rPr lang="cs-CZ" sz="1100" b="1">
                          <a:solidFill>
                            <a:srgbClr val="000000"/>
                          </a:solidFill>
                          <a:effectLst/>
                          <a:latin typeface="Calibri"/>
                          <a:ea typeface="Times New Roman"/>
                          <a:cs typeface="Times New Roman"/>
                        </a:rPr>
                        <a:t>Forma podpory</a:t>
                      </a:r>
                      <a:endParaRPr lang="cs-CZ" sz="1100">
                        <a:effectLst/>
                        <a:latin typeface="Calibri"/>
                        <a:ea typeface="Calibri"/>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gridSpan="2">
                  <a:txBody>
                    <a:bodyPr/>
                    <a:lstStyle/>
                    <a:p>
                      <a:pPr>
                        <a:lnSpc>
                          <a:spcPct val="115000"/>
                        </a:lnSpc>
                        <a:spcAft>
                          <a:spcPts val="0"/>
                        </a:spcAft>
                      </a:pPr>
                      <a:r>
                        <a:rPr lang="cs-CZ" sz="1100" dirty="0">
                          <a:solidFill>
                            <a:srgbClr val="000000"/>
                          </a:solidFill>
                          <a:effectLst/>
                          <a:latin typeface="Calibri"/>
                          <a:ea typeface="Times New Roman"/>
                          <a:cs typeface="Times New Roman"/>
                        </a:rPr>
                        <a:t>Dotace – ex-post financování </a:t>
                      </a:r>
                      <a:endParaRPr lang="cs-CZ" sz="11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cs-CZ"/>
                    </a:p>
                  </a:txBody>
                  <a:tcPr/>
                </a:tc>
              </a:tr>
            </a:tbl>
          </a:graphicData>
        </a:graphic>
      </p:graphicFrame>
    </p:spTree>
    <p:extLst>
      <p:ext uri="{BB962C8B-B14F-4D97-AF65-F5344CB8AC3E}">
        <p14:creationId xmlns:p14="http://schemas.microsoft.com/office/powerpoint/2010/main" val="10432585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Zacílení podpory</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solidFill>
                  <a:srgbClr val="303030">
                    <a:lumMod val="90000"/>
                    <a:lumOff val="10000"/>
                  </a:srgbClr>
                </a:solidFill>
              </a:rPr>
              <a:t>CZ.06.4.59/0.0/0.0/15_003/0007513</a:t>
            </a:r>
            <a:endParaRPr lang="cs-CZ">
              <a:solidFill>
                <a:srgbClr val="303030">
                  <a:lumMod val="90000"/>
                  <a:lumOff val="10000"/>
                </a:srgbClr>
              </a:solidFill>
            </a:endParaRPr>
          </a:p>
        </p:txBody>
      </p:sp>
      <p:sp>
        <p:nvSpPr>
          <p:cNvPr id="5" name="TextovéPole 4"/>
          <p:cNvSpPr txBox="1"/>
          <p:nvPr/>
        </p:nvSpPr>
        <p:spPr>
          <a:xfrm>
            <a:off x="754819" y="1826242"/>
            <a:ext cx="7632848" cy="1446550"/>
          </a:xfrm>
          <a:prstGeom prst="rect">
            <a:avLst/>
          </a:prstGeom>
          <a:noFill/>
        </p:spPr>
        <p:txBody>
          <a:bodyPr wrap="square" rtlCol="0">
            <a:spAutoFit/>
          </a:bodyPr>
          <a:lstStyle/>
          <a:p>
            <a:r>
              <a:rPr lang="cs-CZ" dirty="0" smtClean="0">
                <a:solidFill>
                  <a:srgbClr val="000000"/>
                </a:solidFill>
                <a:latin typeface="Calibri"/>
                <a:ea typeface="Times New Roman"/>
                <a:cs typeface="Times New Roman"/>
              </a:rPr>
              <a:t>Aktivita </a:t>
            </a:r>
            <a:r>
              <a:rPr lang="cs-CZ" b="1" dirty="0" smtClean="0">
                <a:solidFill>
                  <a:srgbClr val="000000"/>
                </a:solidFill>
                <a:latin typeface="Calibri"/>
                <a:ea typeface="Times New Roman"/>
                <a:cs typeface="Times New Roman"/>
              </a:rPr>
              <a:t>Bezpečnost dopravy</a:t>
            </a:r>
            <a:r>
              <a:rPr lang="cs-CZ" dirty="0">
                <a:solidFill>
                  <a:srgbClr val="000000"/>
                </a:solidFill>
                <a:latin typeface="Calibri"/>
                <a:ea typeface="Times New Roman"/>
                <a:cs typeface="Times New Roman"/>
              </a:rPr>
              <a:t/>
            </a:r>
            <a:br>
              <a:rPr lang="cs-CZ" dirty="0">
                <a:solidFill>
                  <a:srgbClr val="000000"/>
                </a:solidFill>
                <a:latin typeface="Calibri"/>
                <a:ea typeface="Times New Roman"/>
                <a:cs typeface="Times New Roman"/>
              </a:rPr>
            </a:br>
            <a:r>
              <a:rPr lang="cs-CZ" dirty="0">
                <a:solidFill>
                  <a:srgbClr val="000000"/>
                </a:solidFill>
                <a:latin typeface="Calibri"/>
                <a:ea typeface="Times New Roman"/>
                <a:cs typeface="Times New Roman"/>
              </a:rPr>
              <a:t/>
            </a:r>
            <a:br>
              <a:rPr lang="cs-CZ" dirty="0">
                <a:solidFill>
                  <a:srgbClr val="000000"/>
                </a:solidFill>
                <a:latin typeface="Calibri"/>
                <a:ea typeface="Times New Roman"/>
                <a:cs typeface="Times New Roman"/>
              </a:rPr>
            </a:br>
            <a:r>
              <a:rPr lang="cs-CZ" dirty="0">
                <a:solidFill>
                  <a:srgbClr val="000000"/>
                </a:solidFill>
                <a:latin typeface="Calibri"/>
                <a:ea typeface="Times New Roman"/>
                <a:cs typeface="Times New Roman"/>
              </a:rPr>
              <a:t/>
            </a:r>
            <a:br>
              <a:rPr lang="cs-CZ" dirty="0">
                <a:solidFill>
                  <a:srgbClr val="000000"/>
                </a:solidFill>
                <a:latin typeface="Calibri"/>
                <a:ea typeface="Times New Roman"/>
                <a:cs typeface="Times New Roman"/>
              </a:rPr>
            </a:br>
            <a:r>
              <a:rPr lang="cs-CZ" sz="1400" dirty="0">
                <a:solidFill>
                  <a:srgbClr val="000000"/>
                </a:solidFill>
                <a:latin typeface="Calibri"/>
                <a:ea typeface="Times New Roman"/>
                <a:cs typeface="Times New Roman"/>
              </a:rPr>
              <a:t/>
            </a:r>
            <a:br>
              <a:rPr lang="cs-CZ" sz="1400" dirty="0">
                <a:solidFill>
                  <a:srgbClr val="000000"/>
                </a:solidFill>
                <a:latin typeface="Calibri"/>
                <a:ea typeface="Times New Roman"/>
                <a:cs typeface="Times New Roman"/>
              </a:rPr>
            </a:br>
            <a:endParaRPr lang="cs-CZ" sz="2000" dirty="0">
              <a:solidFill>
                <a:srgbClr val="000000"/>
              </a:solidFill>
            </a:endParaRPr>
          </a:p>
        </p:txBody>
      </p:sp>
    </p:spTree>
    <p:extLst>
      <p:ext uri="{BB962C8B-B14F-4D97-AF65-F5344CB8AC3E}">
        <p14:creationId xmlns:p14="http://schemas.microsoft.com/office/powerpoint/2010/main" val="26738233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Oprávnění žadatelé</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solidFill>
                  <a:srgbClr val="303030">
                    <a:lumMod val="90000"/>
                    <a:lumOff val="10000"/>
                  </a:srgbClr>
                </a:solidFill>
              </a:rPr>
              <a:t>CZ.06.4.59/0.0/0.0/15_003/0007513</a:t>
            </a:r>
            <a:endParaRPr lang="cs-CZ">
              <a:solidFill>
                <a:srgbClr val="303030">
                  <a:lumMod val="90000"/>
                  <a:lumOff val="10000"/>
                </a:srgbClr>
              </a:solidFill>
            </a:endParaRPr>
          </a:p>
        </p:txBody>
      </p:sp>
      <p:sp>
        <p:nvSpPr>
          <p:cNvPr id="5" name="TextovéPole 4"/>
          <p:cNvSpPr txBox="1"/>
          <p:nvPr/>
        </p:nvSpPr>
        <p:spPr>
          <a:xfrm>
            <a:off x="754819" y="1826242"/>
            <a:ext cx="7632848" cy="738664"/>
          </a:xfrm>
          <a:prstGeom prst="rect">
            <a:avLst/>
          </a:prstGeom>
          <a:noFill/>
        </p:spPr>
        <p:txBody>
          <a:bodyPr wrap="square" rtlCol="0">
            <a:spAutoFit/>
          </a:bodyPr>
          <a:lstStyle/>
          <a:p>
            <a:pPr marL="285750" lvl="0" indent="-285750">
              <a:buFont typeface="Wingdings" panose="05000000000000000000" pitchFamily="2" charset="2"/>
              <a:buChar char="§"/>
            </a:pPr>
            <a:r>
              <a:rPr lang="cs-CZ" sz="1400" dirty="0">
                <a:solidFill>
                  <a:prstClr val="black"/>
                </a:solidFill>
              </a:rPr>
              <a:t>obce, </a:t>
            </a:r>
          </a:p>
          <a:p>
            <a:pPr marL="285750" lvl="0" indent="-285750">
              <a:buFont typeface="Wingdings" panose="05000000000000000000" pitchFamily="2" charset="2"/>
              <a:buChar char="§"/>
            </a:pPr>
            <a:r>
              <a:rPr lang="cs-CZ" sz="1400" dirty="0">
                <a:solidFill>
                  <a:prstClr val="black"/>
                </a:solidFill>
              </a:rPr>
              <a:t>dobrovolné svazky obcí, </a:t>
            </a:r>
          </a:p>
          <a:p>
            <a:pPr marL="285750" lvl="0" indent="-285750">
              <a:buFont typeface="Wingdings" panose="05000000000000000000" pitchFamily="2" charset="2"/>
              <a:buChar char="§"/>
            </a:pPr>
            <a:r>
              <a:rPr lang="cs-CZ" sz="1400" dirty="0">
                <a:solidFill>
                  <a:prstClr val="black"/>
                </a:solidFill>
              </a:rPr>
              <a:t>organizace zřizované nebo zakládané obcemi/kraji/dobrovolnými svazky obcí.</a:t>
            </a:r>
            <a:endParaRPr lang="cs-CZ" sz="1200" dirty="0">
              <a:solidFill>
                <a:prstClr val="black"/>
              </a:solidFill>
            </a:endParaRPr>
          </a:p>
        </p:txBody>
      </p:sp>
    </p:spTree>
    <p:extLst>
      <p:ext uri="{BB962C8B-B14F-4D97-AF65-F5344CB8AC3E}">
        <p14:creationId xmlns:p14="http://schemas.microsoft.com/office/powerpoint/2010/main" val="594045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31155" y="476672"/>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Povinné přílohy žádosti</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graphicFrame>
        <p:nvGraphicFramePr>
          <p:cNvPr id="2" name="Tabulka 1"/>
          <p:cNvGraphicFramePr>
            <a:graphicFrameLocks noGrp="1"/>
          </p:cNvGraphicFramePr>
          <p:nvPr>
            <p:extLst>
              <p:ext uri="{D42A27DB-BD31-4B8C-83A1-F6EECF244321}">
                <p14:modId xmlns:p14="http://schemas.microsoft.com/office/powerpoint/2010/main" val="569584932"/>
              </p:ext>
            </p:extLst>
          </p:nvPr>
        </p:nvGraphicFramePr>
        <p:xfrm>
          <a:off x="827584" y="1124741"/>
          <a:ext cx="7560840" cy="4771993"/>
        </p:xfrm>
        <a:graphic>
          <a:graphicData uri="http://schemas.openxmlformats.org/drawingml/2006/table">
            <a:tbl>
              <a:tblPr firstRow="1" firstCol="1" bandRow="1"/>
              <a:tblGrid>
                <a:gridCol w="1401121"/>
                <a:gridCol w="6159719"/>
              </a:tblGrid>
              <a:tr h="176817">
                <a:tc>
                  <a:txBody>
                    <a:bodyPr/>
                    <a:lstStyle/>
                    <a:p>
                      <a:pPr algn="ctr">
                        <a:lnSpc>
                          <a:spcPct val="115000"/>
                        </a:lnSpc>
                        <a:spcAft>
                          <a:spcPts val="0"/>
                        </a:spcAft>
                      </a:pPr>
                      <a:r>
                        <a:rPr lang="cs-CZ" sz="1100" b="1" dirty="0">
                          <a:solidFill>
                            <a:srgbClr val="000000"/>
                          </a:solidFill>
                          <a:effectLst/>
                          <a:latin typeface="Calibri"/>
                          <a:ea typeface="Times New Roman"/>
                          <a:cs typeface="Times New Roman"/>
                        </a:rPr>
                        <a:t>1</a:t>
                      </a:r>
                      <a:endParaRPr lang="cs-CZ" sz="1100" dirty="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cs-CZ" sz="1100" dirty="0">
                          <a:effectLst/>
                          <a:latin typeface="Calibri"/>
                          <a:ea typeface="Times New Roman"/>
                          <a:cs typeface="Times New Roman"/>
                        </a:rPr>
                        <a:t>Plná moc</a:t>
                      </a:r>
                      <a:endParaRPr lang="cs-CZ" sz="1100" dirty="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85">
                <a:tc>
                  <a:txBody>
                    <a:bodyPr/>
                    <a:lstStyle/>
                    <a:p>
                      <a:pPr algn="ctr">
                        <a:lnSpc>
                          <a:spcPct val="115000"/>
                        </a:lnSpc>
                        <a:spcAft>
                          <a:spcPts val="0"/>
                        </a:spcAft>
                      </a:pPr>
                      <a:r>
                        <a:rPr lang="cs-CZ" sz="1100" b="1" dirty="0">
                          <a:solidFill>
                            <a:srgbClr val="000000"/>
                          </a:solidFill>
                          <a:effectLst/>
                          <a:latin typeface="Calibri"/>
                          <a:ea typeface="Times New Roman"/>
                          <a:cs typeface="Times New Roman"/>
                        </a:rPr>
                        <a:t>2</a:t>
                      </a:r>
                      <a:endParaRPr lang="cs-CZ" sz="1100" dirty="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a:solidFill>
                            <a:srgbClr val="000000"/>
                          </a:solidFill>
                          <a:effectLst/>
                          <a:latin typeface="Calibri"/>
                          <a:ea typeface="Times New Roman"/>
                          <a:cs typeface="Times New Roman"/>
                        </a:rPr>
                        <a:t>Zadávací a výběrová řízení</a:t>
                      </a:r>
                      <a:endParaRPr lang="cs-CZ" sz="110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063">
                <a:tc>
                  <a:txBody>
                    <a:bodyPr/>
                    <a:lstStyle/>
                    <a:p>
                      <a:pPr algn="ctr">
                        <a:lnSpc>
                          <a:spcPct val="115000"/>
                        </a:lnSpc>
                        <a:spcAft>
                          <a:spcPts val="0"/>
                        </a:spcAft>
                      </a:pPr>
                      <a:r>
                        <a:rPr lang="cs-CZ" sz="1100" b="1">
                          <a:solidFill>
                            <a:srgbClr val="000000"/>
                          </a:solidFill>
                          <a:effectLst/>
                          <a:latin typeface="Calibri"/>
                          <a:ea typeface="Times New Roman"/>
                          <a:cs typeface="Times New Roman"/>
                        </a:rPr>
                        <a:t>3</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Doklady o právní subjektivitě žadatele - </a:t>
                      </a:r>
                      <a:r>
                        <a:rPr lang="cs-CZ" sz="1100" i="1" dirty="0">
                          <a:solidFill>
                            <a:srgbClr val="000000"/>
                          </a:solidFill>
                          <a:effectLst/>
                          <a:latin typeface="Calibri"/>
                          <a:ea typeface="Times New Roman"/>
                          <a:cs typeface="Times New Roman"/>
                        </a:rPr>
                        <a:t>příloha zrušena</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85">
                <a:tc>
                  <a:txBody>
                    <a:bodyPr/>
                    <a:lstStyle/>
                    <a:p>
                      <a:pPr algn="ctr">
                        <a:lnSpc>
                          <a:spcPct val="115000"/>
                        </a:lnSpc>
                        <a:spcAft>
                          <a:spcPts val="0"/>
                        </a:spcAft>
                      </a:pPr>
                      <a:r>
                        <a:rPr lang="cs-CZ" sz="1100" b="1">
                          <a:solidFill>
                            <a:srgbClr val="000000"/>
                          </a:solidFill>
                          <a:effectLst/>
                          <a:latin typeface="Calibri"/>
                          <a:ea typeface="Times New Roman"/>
                          <a:cs typeface="Times New Roman"/>
                        </a:rPr>
                        <a:t>4</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Výpis z rejstříku trestů - </a:t>
                      </a:r>
                      <a:r>
                        <a:rPr lang="cs-CZ" sz="1100" i="1" dirty="0">
                          <a:solidFill>
                            <a:srgbClr val="000000"/>
                          </a:solidFill>
                          <a:effectLst/>
                          <a:latin typeface="Calibri"/>
                          <a:ea typeface="Times New Roman"/>
                          <a:cs typeface="Times New Roman"/>
                        </a:rPr>
                        <a:t>příloha zrušena</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85">
                <a:tc>
                  <a:txBody>
                    <a:bodyPr/>
                    <a:lstStyle/>
                    <a:p>
                      <a:pPr algn="ctr">
                        <a:lnSpc>
                          <a:spcPct val="115000"/>
                        </a:lnSpc>
                        <a:spcAft>
                          <a:spcPts val="0"/>
                        </a:spcAft>
                      </a:pPr>
                      <a:r>
                        <a:rPr lang="cs-CZ" sz="1100" b="1">
                          <a:solidFill>
                            <a:srgbClr val="000000"/>
                          </a:solidFill>
                          <a:effectLst/>
                          <a:latin typeface="Calibri"/>
                          <a:ea typeface="Times New Roman"/>
                          <a:cs typeface="Times New Roman"/>
                        </a:rPr>
                        <a:t>5</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200" b="1" dirty="0">
                          <a:solidFill>
                            <a:srgbClr val="000000"/>
                          </a:solidFill>
                          <a:effectLst/>
                          <a:latin typeface="Calibri"/>
                          <a:ea typeface="Times New Roman"/>
                          <a:cs typeface="Times New Roman"/>
                        </a:rPr>
                        <a:t>Studie proveditelnosti</a:t>
                      </a:r>
                      <a:endParaRPr lang="cs-CZ" sz="1200" b="1"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737">
                <a:tc>
                  <a:txBody>
                    <a:bodyPr/>
                    <a:lstStyle/>
                    <a:p>
                      <a:pPr algn="ctr">
                        <a:lnSpc>
                          <a:spcPct val="115000"/>
                        </a:lnSpc>
                        <a:spcAft>
                          <a:spcPts val="0"/>
                        </a:spcAft>
                      </a:pPr>
                      <a:r>
                        <a:rPr lang="cs-CZ" sz="1100" b="1">
                          <a:solidFill>
                            <a:srgbClr val="000000"/>
                          </a:solidFill>
                          <a:effectLst/>
                          <a:latin typeface="Calibri"/>
                          <a:ea typeface="Times New Roman"/>
                          <a:cs typeface="Times New Roman"/>
                        </a:rPr>
                        <a:t>6</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Karta souladu projektu s principy udržitelné mobility</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85">
                <a:tc>
                  <a:txBody>
                    <a:bodyPr/>
                    <a:lstStyle/>
                    <a:p>
                      <a:pPr algn="ctr">
                        <a:lnSpc>
                          <a:spcPct val="115000"/>
                        </a:lnSpc>
                        <a:spcAft>
                          <a:spcPts val="0"/>
                        </a:spcAft>
                      </a:pPr>
                      <a:r>
                        <a:rPr lang="cs-CZ" sz="1100" b="1">
                          <a:solidFill>
                            <a:srgbClr val="000000"/>
                          </a:solidFill>
                          <a:effectLst/>
                          <a:latin typeface="Calibri"/>
                          <a:ea typeface="Times New Roman"/>
                          <a:cs typeface="Times New Roman"/>
                        </a:rPr>
                        <a:t>7</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Čestné prohlášení o skutečném majiteli</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247">
                <a:tc>
                  <a:txBody>
                    <a:bodyPr/>
                    <a:lstStyle/>
                    <a:p>
                      <a:pPr algn="ctr">
                        <a:lnSpc>
                          <a:spcPct val="115000"/>
                        </a:lnSpc>
                        <a:spcAft>
                          <a:spcPts val="0"/>
                        </a:spcAft>
                      </a:pPr>
                      <a:r>
                        <a:rPr lang="cs-CZ" sz="1100" b="1">
                          <a:solidFill>
                            <a:srgbClr val="000000"/>
                          </a:solidFill>
                          <a:effectLst/>
                          <a:latin typeface="Calibri"/>
                          <a:ea typeface="Times New Roman"/>
                          <a:cs typeface="Times New Roman"/>
                        </a:rPr>
                        <a:t>8</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Územní rozhodnutí nebo územní souhlas nebo veřejnoprávní smlouva nahrazující územní řízení</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0943">
                <a:tc>
                  <a:txBody>
                    <a:bodyPr/>
                    <a:lstStyle/>
                    <a:p>
                      <a:pPr algn="ctr">
                        <a:lnSpc>
                          <a:spcPct val="115000"/>
                        </a:lnSpc>
                        <a:spcAft>
                          <a:spcPts val="0"/>
                        </a:spcAft>
                      </a:pPr>
                      <a:r>
                        <a:rPr lang="cs-CZ" sz="1100" b="1">
                          <a:solidFill>
                            <a:srgbClr val="000000"/>
                          </a:solidFill>
                          <a:effectLst/>
                          <a:latin typeface="Calibri"/>
                          <a:ea typeface="Times New Roman"/>
                          <a:cs typeface="Times New Roman"/>
                        </a:rPr>
                        <a:t>9</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Žádost o stavební povolení nebo ohlášení, případně stavební povolení nebo souhlas s provedením ohlášeného stavebního záměru nebo veřejnoprávní smlouva nahrazující stavební povolení</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634">
                <a:tc>
                  <a:txBody>
                    <a:bodyPr/>
                    <a:lstStyle/>
                    <a:p>
                      <a:pPr algn="ctr">
                        <a:lnSpc>
                          <a:spcPct val="115000"/>
                        </a:lnSpc>
                        <a:spcAft>
                          <a:spcPts val="0"/>
                        </a:spcAft>
                      </a:pPr>
                      <a:r>
                        <a:rPr lang="cs-CZ" sz="1100" b="1">
                          <a:solidFill>
                            <a:srgbClr val="000000"/>
                          </a:solidFill>
                          <a:effectLst/>
                          <a:latin typeface="Calibri"/>
                          <a:ea typeface="Times New Roman"/>
                          <a:cs typeface="Times New Roman"/>
                        </a:rPr>
                        <a:t>10</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Projektová dokumentace pro vydání stavebního povolení nebo pro ohlášení stavby</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85">
                <a:tc>
                  <a:txBody>
                    <a:bodyPr/>
                    <a:lstStyle/>
                    <a:p>
                      <a:pPr algn="ctr">
                        <a:lnSpc>
                          <a:spcPct val="115000"/>
                        </a:lnSpc>
                        <a:spcAft>
                          <a:spcPts val="0"/>
                        </a:spcAft>
                      </a:pPr>
                      <a:r>
                        <a:rPr lang="cs-CZ" sz="1100" b="1">
                          <a:solidFill>
                            <a:srgbClr val="000000"/>
                          </a:solidFill>
                          <a:effectLst/>
                          <a:latin typeface="Calibri"/>
                          <a:ea typeface="Times New Roman"/>
                          <a:cs typeface="Times New Roman"/>
                        </a:rPr>
                        <a:t>11</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Položkový rozpočet stavby</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695">
                <a:tc>
                  <a:txBody>
                    <a:bodyPr/>
                    <a:lstStyle/>
                    <a:p>
                      <a:pPr algn="ctr">
                        <a:lnSpc>
                          <a:spcPct val="115000"/>
                        </a:lnSpc>
                        <a:spcAft>
                          <a:spcPts val="0"/>
                        </a:spcAft>
                      </a:pPr>
                      <a:r>
                        <a:rPr lang="cs-CZ" sz="1100" b="1">
                          <a:solidFill>
                            <a:srgbClr val="000000"/>
                          </a:solidFill>
                          <a:effectLst/>
                          <a:latin typeface="Calibri"/>
                          <a:ea typeface="Times New Roman"/>
                          <a:cs typeface="Times New Roman"/>
                        </a:rPr>
                        <a:t>12</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Doklady k výkupu nemovitostí - </a:t>
                      </a:r>
                      <a:r>
                        <a:rPr lang="cs-CZ" sz="1100" i="1" dirty="0">
                          <a:solidFill>
                            <a:srgbClr val="000000"/>
                          </a:solidFill>
                          <a:effectLst/>
                          <a:latin typeface="Calibri"/>
                          <a:ea typeface="Times New Roman"/>
                          <a:cs typeface="Times New Roman"/>
                        </a:rPr>
                        <a:t>příloha zrušena</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85">
                <a:tc>
                  <a:txBody>
                    <a:bodyPr/>
                    <a:lstStyle/>
                    <a:p>
                      <a:pPr algn="ctr">
                        <a:lnSpc>
                          <a:spcPct val="115000"/>
                        </a:lnSpc>
                        <a:spcAft>
                          <a:spcPts val="0"/>
                        </a:spcAft>
                      </a:pPr>
                      <a:r>
                        <a:rPr lang="cs-CZ" sz="1100" b="1">
                          <a:solidFill>
                            <a:srgbClr val="000000"/>
                          </a:solidFill>
                          <a:effectLst/>
                          <a:latin typeface="Calibri"/>
                          <a:ea typeface="Times New Roman"/>
                          <a:cs typeface="Times New Roman"/>
                        </a:rPr>
                        <a:t>13</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Výpočet čistých jiných peněžních příjmů</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85">
                <a:tc>
                  <a:txBody>
                    <a:bodyPr/>
                    <a:lstStyle/>
                    <a:p>
                      <a:pPr algn="ctr">
                        <a:lnSpc>
                          <a:spcPct val="115000"/>
                        </a:lnSpc>
                        <a:spcAft>
                          <a:spcPts val="0"/>
                        </a:spcAft>
                      </a:pPr>
                      <a:r>
                        <a:rPr lang="cs-CZ" sz="1100" b="1">
                          <a:solidFill>
                            <a:srgbClr val="000000"/>
                          </a:solidFill>
                          <a:effectLst/>
                          <a:latin typeface="Calibri"/>
                          <a:ea typeface="Times New Roman"/>
                          <a:cs typeface="Times New Roman"/>
                        </a:rPr>
                        <a:t>14</a:t>
                      </a:r>
                      <a:endParaRPr lang="cs-CZ" sz="110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cs-CZ" sz="1100" dirty="0">
                          <a:solidFill>
                            <a:srgbClr val="000000"/>
                          </a:solidFill>
                          <a:effectLst/>
                          <a:latin typeface="Calibri"/>
                          <a:ea typeface="Times New Roman"/>
                          <a:cs typeface="Times New Roman"/>
                        </a:rPr>
                        <a:t>Smlouva o spolupráci</a:t>
                      </a:r>
                      <a:endParaRPr lang="cs-CZ" sz="1100" dirty="0">
                        <a:effectLst/>
                        <a:latin typeface="Calibri"/>
                        <a:ea typeface="Calibri"/>
                        <a:cs typeface="Times New Roman"/>
                      </a:endParaRPr>
                    </a:p>
                  </a:txBody>
                  <a:tcPr marL="28560" marR="2856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8860">
                <a:tc gridSpan="2">
                  <a:txBody>
                    <a:bodyPr/>
                    <a:lstStyle/>
                    <a:p>
                      <a:pPr>
                        <a:lnSpc>
                          <a:spcPct val="115000"/>
                        </a:lnSpc>
                        <a:spcAft>
                          <a:spcPts val="0"/>
                        </a:spcAft>
                      </a:pPr>
                      <a:r>
                        <a:rPr lang="cs-CZ" sz="1100" dirty="0">
                          <a:solidFill>
                            <a:srgbClr val="000000"/>
                          </a:solidFill>
                          <a:effectLst/>
                          <a:latin typeface="Calibri"/>
                          <a:ea typeface="Times New Roman"/>
                          <a:cs typeface="Times New Roman"/>
                        </a:rPr>
                        <a:t>Bližší specifikace náležitostí u požadovaných příloh žádosti o dotaci je uvedena ve Specifických pravidlech pro žadatele a příjemce výzvy č.</a:t>
                      </a:r>
                      <a:r>
                        <a:rPr lang="cs-CZ" sz="1200" dirty="0">
                          <a:effectLst/>
                          <a:latin typeface="Calibri"/>
                          <a:ea typeface="Times New Roman"/>
                          <a:cs typeface="Times New Roman"/>
                        </a:rPr>
                        <a:t> 53</a:t>
                      </a:r>
                      <a:r>
                        <a:rPr lang="cs-CZ" sz="1100" dirty="0">
                          <a:solidFill>
                            <a:srgbClr val="0070C0"/>
                          </a:solidFill>
                          <a:effectLst/>
                          <a:latin typeface="Calibri"/>
                          <a:ea typeface="Times New Roman"/>
                          <a:cs typeface="Times New Roman"/>
                        </a:rPr>
                        <a:t> </a:t>
                      </a:r>
                      <a:r>
                        <a:rPr lang="cs-CZ" sz="1100" dirty="0">
                          <a:effectLst/>
                          <a:latin typeface="Calibri"/>
                          <a:ea typeface="Times New Roman"/>
                          <a:cs typeface="Times New Roman"/>
                        </a:rPr>
                        <a:t>(verze 1.1, platnost od 08.08.2017)</a:t>
                      </a:r>
                      <a:r>
                        <a:rPr lang="cs-CZ" sz="1100" dirty="0">
                          <a:solidFill>
                            <a:srgbClr val="0070C0"/>
                          </a:solidFill>
                          <a:effectLst/>
                          <a:latin typeface="Calibri"/>
                          <a:ea typeface="Times New Roman"/>
                          <a:cs typeface="Times New Roman"/>
                        </a:rPr>
                        <a:t> </a:t>
                      </a:r>
                      <a:r>
                        <a:rPr lang="cs-CZ" sz="1100" dirty="0">
                          <a:solidFill>
                            <a:srgbClr val="000000"/>
                          </a:solidFill>
                          <a:effectLst/>
                          <a:latin typeface="Calibri"/>
                          <a:ea typeface="Times New Roman"/>
                          <a:cs typeface="Times New Roman"/>
                        </a:rPr>
                        <a:t>IROP v kapitole 3.4 Aktivita "Bezpečnost dopravy", 3.4.3 Povinné přílohy žádosti.</a:t>
                      </a:r>
                      <a:endParaRPr lang="cs-CZ" sz="1100" dirty="0">
                        <a:effectLst/>
                        <a:latin typeface="Calibri"/>
                        <a:ea typeface="Calibri"/>
                        <a:cs typeface="Times New Roman"/>
                      </a:endParaRPr>
                    </a:p>
                  </a:txBody>
                  <a:tcPr marL="28560" marR="285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cs-CZ"/>
                    </a:p>
                  </a:txBody>
                  <a:tcPr/>
                </a:tc>
              </a:tr>
            </a:tbl>
          </a:graphicData>
        </a:graphic>
      </p:graphicFrame>
    </p:spTree>
    <p:extLst>
      <p:ext uri="{BB962C8B-B14F-4D97-AF65-F5344CB8AC3E}">
        <p14:creationId xmlns:p14="http://schemas.microsoft.com/office/powerpoint/2010/main" val="1874123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Způsob hodnocení projektů</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sp>
        <p:nvSpPr>
          <p:cNvPr id="5" name="TextovéPole 4"/>
          <p:cNvSpPr txBox="1"/>
          <p:nvPr/>
        </p:nvSpPr>
        <p:spPr>
          <a:xfrm>
            <a:off x="755576" y="1628800"/>
            <a:ext cx="7632848" cy="3816429"/>
          </a:xfrm>
          <a:prstGeom prst="rect">
            <a:avLst/>
          </a:prstGeom>
          <a:noFill/>
        </p:spPr>
        <p:txBody>
          <a:bodyPr wrap="square" rtlCol="0">
            <a:spAutoFit/>
          </a:bodyPr>
          <a:lstStyle/>
          <a:p>
            <a:pPr marL="285750" lvl="0" indent="-285750">
              <a:buFont typeface="Wingdings" panose="05000000000000000000" pitchFamily="2" charset="2"/>
              <a:buChar char="§"/>
            </a:pPr>
            <a:r>
              <a:rPr lang="cs-CZ" sz="1400" dirty="0">
                <a:solidFill>
                  <a:prstClr val="black"/>
                </a:solidFill>
                <a:ea typeface="Times New Roman"/>
                <a:cs typeface="Times New Roman"/>
              </a:rPr>
              <a:t>MAS provádí nejprve kontrolu přijatelnosti a formálních náležitostí (pracovníci MAS) </a:t>
            </a:r>
          </a:p>
          <a:p>
            <a:pPr marL="285750" lvl="0" indent="-285750">
              <a:buFont typeface="Wingdings" panose="05000000000000000000" pitchFamily="2" charset="2"/>
              <a:buChar char="§"/>
            </a:pPr>
            <a:r>
              <a:rPr lang="cs-CZ" sz="1400" dirty="0">
                <a:solidFill>
                  <a:prstClr val="black"/>
                </a:solidFill>
                <a:ea typeface="Times New Roman"/>
                <a:cs typeface="Times New Roman"/>
              </a:rPr>
              <a:t>Následně provádí věcné hodnocení předložených žádostí o podporu </a:t>
            </a:r>
            <a:r>
              <a:rPr lang="cs-CZ" sz="1400" dirty="0" smtClean="0">
                <a:solidFill>
                  <a:prstClr val="black"/>
                </a:solidFill>
                <a:ea typeface="Times New Roman"/>
                <a:cs typeface="Times New Roman"/>
              </a:rPr>
              <a:t>(Hodnotící </a:t>
            </a:r>
            <a:r>
              <a:rPr lang="cs-CZ" sz="1400" dirty="0">
                <a:solidFill>
                  <a:prstClr val="black"/>
                </a:solidFill>
                <a:ea typeface="Times New Roman"/>
                <a:cs typeface="Times New Roman"/>
              </a:rPr>
              <a:t>komise) </a:t>
            </a:r>
          </a:p>
          <a:p>
            <a:pPr marL="285750" lvl="0" indent="-285750">
              <a:buFont typeface="Wingdings" panose="05000000000000000000" pitchFamily="2" charset="2"/>
              <a:buChar char="§"/>
            </a:pPr>
            <a:r>
              <a:rPr lang="cs-CZ" sz="1400" dirty="0">
                <a:solidFill>
                  <a:prstClr val="black"/>
                </a:solidFill>
                <a:ea typeface="Times New Roman"/>
                <a:cs typeface="Times New Roman"/>
              </a:rPr>
              <a:t>Každá z popisovaných fází hodnocení projektů má svá vlastní kritéria, jejímž cílem je vybrat transparentně kvalitní projekty (Příloha č.1 a č.2 výzvy</a:t>
            </a:r>
            <a:r>
              <a:rPr lang="cs-CZ" sz="1400" dirty="0" smtClean="0">
                <a:solidFill>
                  <a:prstClr val="black"/>
                </a:solidFill>
                <a:ea typeface="Times New Roman"/>
                <a:cs typeface="Times New Roman"/>
              </a:rPr>
              <a:t>)</a:t>
            </a:r>
          </a:p>
          <a:p>
            <a:pPr marL="285750" lvl="0" indent="-285750">
              <a:buFont typeface="Wingdings" panose="05000000000000000000" pitchFamily="2" charset="2"/>
              <a:buChar char="§"/>
            </a:pPr>
            <a:r>
              <a:rPr lang="cs-CZ" sz="1400" dirty="0" smtClean="0">
                <a:solidFill>
                  <a:prstClr val="black"/>
                </a:solidFill>
                <a:ea typeface="Times New Roman"/>
                <a:cs typeface="Times New Roman"/>
              </a:rPr>
              <a:t>Schválení seznamu vybraných projektů provádí Rada </a:t>
            </a:r>
            <a:endParaRPr lang="cs-CZ" sz="1400" dirty="0">
              <a:solidFill>
                <a:prstClr val="black"/>
              </a:solidFill>
              <a:ea typeface="Times New Roman"/>
              <a:cs typeface="Times New Roman"/>
            </a:endParaRPr>
          </a:p>
          <a:p>
            <a:pPr lvl="0"/>
            <a:r>
              <a:rPr lang="cs-CZ" sz="1400" dirty="0">
                <a:solidFill>
                  <a:prstClr val="black"/>
                </a:solidFill>
                <a:ea typeface="Times New Roman"/>
                <a:cs typeface="Times New Roman"/>
              </a:rPr>
              <a:t> </a:t>
            </a:r>
          </a:p>
          <a:p>
            <a:pPr marL="285750" lvl="0" indent="-285750">
              <a:buFont typeface="Wingdings" panose="05000000000000000000" pitchFamily="2" charset="2"/>
              <a:buChar char="§"/>
            </a:pPr>
            <a:r>
              <a:rPr lang="cs-CZ" sz="1400" dirty="0">
                <a:solidFill>
                  <a:prstClr val="black"/>
                </a:solidFill>
                <a:ea typeface="Times New Roman"/>
                <a:cs typeface="Times New Roman"/>
              </a:rPr>
              <a:t>Do procesu hodnocení vstupují všechny podané žádosti o podporu, které byly podány prostřednictvím MS 2014+. </a:t>
            </a:r>
          </a:p>
          <a:p>
            <a:pPr lvl="0"/>
            <a:endParaRPr lang="cs-CZ" sz="1400" dirty="0">
              <a:solidFill>
                <a:prstClr val="black"/>
              </a:solidFill>
              <a:ea typeface="Times New Roman"/>
              <a:cs typeface="Times New Roman"/>
            </a:endParaRPr>
          </a:p>
          <a:p>
            <a:pPr marL="285750" lvl="0" indent="-285750">
              <a:buFont typeface="Wingdings" panose="05000000000000000000" pitchFamily="2" charset="2"/>
              <a:buChar char="§"/>
            </a:pPr>
            <a:r>
              <a:rPr lang="cs-CZ" sz="1400" dirty="0">
                <a:solidFill>
                  <a:prstClr val="black"/>
                </a:solidFill>
                <a:ea typeface="Times New Roman"/>
                <a:cs typeface="Times New Roman"/>
              </a:rPr>
              <a:t>Podrobný popis </a:t>
            </a:r>
            <a:r>
              <a:rPr lang="cs-CZ" sz="1400" dirty="0" smtClean="0">
                <a:solidFill>
                  <a:prstClr val="black"/>
                </a:solidFill>
                <a:ea typeface="Times New Roman"/>
                <a:cs typeface="Times New Roman"/>
              </a:rPr>
              <a:t>procesu </a:t>
            </a:r>
            <a:r>
              <a:rPr lang="cs-CZ" sz="1400" dirty="0">
                <a:solidFill>
                  <a:prstClr val="black"/>
                </a:solidFill>
                <a:ea typeface="Times New Roman"/>
                <a:cs typeface="Times New Roman"/>
              </a:rPr>
              <a:t>hodnocení a výběru projektů je uveden v kap. 5 Interních postupů MAS </a:t>
            </a:r>
            <a:r>
              <a:rPr lang="cs-CZ" sz="1400" dirty="0" smtClean="0">
                <a:solidFill>
                  <a:prstClr val="black"/>
                </a:solidFill>
                <a:ea typeface="Times New Roman"/>
                <a:cs typeface="Times New Roman"/>
              </a:rPr>
              <a:t>Rozvoj </a:t>
            </a:r>
            <a:r>
              <a:rPr lang="cs-CZ" sz="1400" dirty="0" err="1" smtClean="0">
                <a:solidFill>
                  <a:prstClr val="black"/>
                </a:solidFill>
                <a:ea typeface="Times New Roman"/>
                <a:cs typeface="Times New Roman"/>
              </a:rPr>
              <a:t>Tanvaldska</a:t>
            </a:r>
            <a:r>
              <a:rPr lang="cs-CZ" sz="1400" dirty="0" smtClean="0">
                <a:solidFill>
                  <a:prstClr val="black"/>
                </a:solidFill>
                <a:ea typeface="Times New Roman"/>
                <a:cs typeface="Times New Roman"/>
              </a:rPr>
              <a:t>.</a:t>
            </a:r>
            <a:endParaRPr lang="cs-CZ" sz="1400" dirty="0">
              <a:solidFill>
                <a:prstClr val="black"/>
              </a:solidFill>
              <a:ea typeface="Times New Roman"/>
              <a:cs typeface="Times New Roman"/>
            </a:endParaRPr>
          </a:p>
          <a:p>
            <a:pPr lvl="0"/>
            <a:r>
              <a:rPr lang="cs-CZ" sz="1400" dirty="0">
                <a:solidFill>
                  <a:prstClr val="black"/>
                </a:solidFill>
                <a:ea typeface="Times New Roman"/>
                <a:cs typeface="Times New Roman"/>
              </a:rPr>
              <a:t>      Ke stažení na: </a:t>
            </a:r>
            <a:r>
              <a:rPr lang="cs-CZ" sz="1400" dirty="0"/>
              <a:t>http://www.masrt.cz/clanky/realizace-sclld/irop/</a:t>
            </a:r>
            <a:r>
              <a:rPr lang="cs-CZ" sz="1400" dirty="0">
                <a:solidFill>
                  <a:prstClr val="black"/>
                </a:solidFill>
                <a:ea typeface="Times New Roman"/>
                <a:cs typeface="Times New Roman"/>
              </a:rPr>
              <a:t/>
            </a:r>
            <a:br>
              <a:rPr lang="cs-CZ" sz="1400" dirty="0">
                <a:solidFill>
                  <a:prstClr val="black"/>
                </a:solidFill>
                <a:ea typeface="Times New Roman"/>
                <a:cs typeface="Times New Roman"/>
              </a:rPr>
            </a:br>
            <a:endParaRPr lang="cs-CZ" sz="1400" dirty="0">
              <a:solidFill>
                <a:prstClr val="black"/>
              </a:solidFill>
              <a:ea typeface="Times New Roman"/>
              <a:cs typeface="Times New Roman"/>
            </a:endParaRPr>
          </a:p>
          <a:p>
            <a:pPr lvl="0"/>
            <a:r>
              <a:rPr lang="cs-CZ" sz="1400" dirty="0">
                <a:solidFill>
                  <a:prstClr val="black"/>
                </a:solidFill>
                <a:ea typeface="Times New Roman"/>
                <a:cs typeface="Times New Roman"/>
              </a:rPr>
              <a:t/>
            </a:r>
            <a:br>
              <a:rPr lang="cs-CZ" sz="1400" dirty="0">
                <a:solidFill>
                  <a:prstClr val="black"/>
                </a:solidFill>
                <a:ea typeface="Times New Roman"/>
                <a:cs typeface="Times New Roman"/>
              </a:rPr>
            </a:br>
            <a:r>
              <a:rPr lang="cs-CZ" sz="1400" b="1" dirty="0">
                <a:solidFill>
                  <a:prstClr val="black"/>
                </a:solidFill>
                <a:ea typeface="Times New Roman"/>
                <a:cs typeface="Times New Roman"/>
              </a:rPr>
              <a:t>Podmínka úspěšného věcného hodnocení projektu</a:t>
            </a:r>
            <a:r>
              <a:rPr lang="cs-CZ" sz="1400" dirty="0">
                <a:solidFill>
                  <a:prstClr val="black"/>
                </a:solidFill>
                <a:latin typeface="Calibri"/>
                <a:ea typeface="Times New Roman"/>
                <a:cs typeface="Times New Roman"/>
              </a:rPr>
              <a:t/>
            </a:r>
            <a:br>
              <a:rPr lang="cs-CZ" sz="1400" dirty="0">
                <a:solidFill>
                  <a:prstClr val="black"/>
                </a:solidFill>
                <a:latin typeface="Calibri"/>
                <a:ea typeface="Times New Roman"/>
                <a:cs typeface="Times New Roman"/>
              </a:rPr>
            </a:br>
            <a:r>
              <a:rPr lang="cs-CZ" sz="1400" dirty="0">
                <a:solidFill>
                  <a:prstClr val="black"/>
                </a:solidFill>
                <a:ea typeface="Times New Roman"/>
                <a:cs typeface="Times New Roman"/>
              </a:rPr>
              <a:t>Minimální bodová hranice: </a:t>
            </a:r>
            <a:r>
              <a:rPr lang="cs-CZ" sz="1400" b="1" dirty="0" smtClean="0">
                <a:solidFill>
                  <a:prstClr val="black"/>
                </a:solidFill>
                <a:ea typeface="Times New Roman"/>
                <a:cs typeface="Times New Roman"/>
              </a:rPr>
              <a:t>40</a:t>
            </a:r>
            <a:r>
              <a:rPr lang="cs-CZ" sz="1400" dirty="0" smtClean="0">
                <a:solidFill>
                  <a:prstClr val="black"/>
                </a:solidFill>
                <a:ea typeface="Times New Roman"/>
                <a:cs typeface="Times New Roman"/>
              </a:rPr>
              <a:t> </a:t>
            </a:r>
            <a:r>
              <a:rPr lang="cs-CZ" sz="1400" dirty="0">
                <a:solidFill>
                  <a:prstClr val="black"/>
                </a:solidFill>
                <a:ea typeface="Times New Roman"/>
                <a:cs typeface="Times New Roman"/>
              </a:rPr>
              <a:t>bodů</a:t>
            </a:r>
            <a:br>
              <a:rPr lang="cs-CZ" sz="1400" dirty="0">
                <a:solidFill>
                  <a:prstClr val="black"/>
                </a:solidFill>
                <a:ea typeface="Times New Roman"/>
                <a:cs typeface="Times New Roman"/>
              </a:rPr>
            </a:br>
            <a:r>
              <a:rPr lang="cs-CZ" sz="1400" dirty="0">
                <a:solidFill>
                  <a:prstClr val="black"/>
                </a:solidFill>
                <a:ea typeface="Times New Roman"/>
                <a:cs typeface="Times New Roman"/>
              </a:rPr>
              <a:t>Maximální bodová hranice: </a:t>
            </a:r>
            <a:r>
              <a:rPr lang="cs-CZ" sz="1400" b="1" dirty="0" smtClean="0">
                <a:solidFill>
                  <a:prstClr val="black"/>
                </a:solidFill>
                <a:ea typeface="Times New Roman"/>
                <a:cs typeface="Times New Roman"/>
              </a:rPr>
              <a:t>80 </a:t>
            </a:r>
            <a:r>
              <a:rPr lang="cs-CZ" sz="1400" dirty="0">
                <a:solidFill>
                  <a:prstClr val="black"/>
                </a:solidFill>
                <a:ea typeface="Times New Roman"/>
                <a:cs typeface="Times New Roman"/>
              </a:rPr>
              <a:t>bodů</a:t>
            </a:r>
            <a:endParaRPr lang="cs-CZ" sz="1400" dirty="0"/>
          </a:p>
        </p:txBody>
      </p:sp>
    </p:spTree>
    <p:extLst>
      <p:ext uri="{BB962C8B-B14F-4D97-AF65-F5344CB8AC3E}">
        <p14:creationId xmlns:p14="http://schemas.microsoft.com/office/powerpoint/2010/main" val="698306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55576" y="476672"/>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Bezpečnost dopravy</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graphicFrame>
        <p:nvGraphicFramePr>
          <p:cNvPr id="7" name="Tabulka 6"/>
          <p:cNvGraphicFramePr>
            <a:graphicFrameLocks noGrp="1"/>
          </p:cNvGraphicFramePr>
          <p:nvPr>
            <p:extLst>
              <p:ext uri="{D42A27DB-BD31-4B8C-83A1-F6EECF244321}">
                <p14:modId xmlns:p14="http://schemas.microsoft.com/office/powerpoint/2010/main" val="2050127487"/>
              </p:ext>
            </p:extLst>
          </p:nvPr>
        </p:nvGraphicFramePr>
        <p:xfrm>
          <a:off x="467544" y="1412776"/>
          <a:ext cx="8208912" cy="4536504"/>
        </p:xfrm>
        <a:graphic>
          <a:graphicData uri="http://schemas.openxmlformats.org/drawingml/2006/table">
            <a:tbl>
              <a:tblPr firstRow="1" bandRow="1"/>
              <a:tblGrid>
                <a:gridCol w="5400600"/>
                <a:gridCol w="2808312"/>
              </a:tblGrid>
              <a:tr h="4536504">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600" u="sng" dirty="0" smtClean="0">
                          <a:solidFill>
                            <a:schemeClr val="tx1"/>
                          </a:solidFill>
                        </a:rPr>
                        <a:t>Hlavní podporované aktivity</a:t>
                      </a:r>
                    </a:p>
                    <a:p>
                      <a:pPr marL="0" indent="0">
                        <a:buFont typeface="Wingdings" panose="05000000000000000000" pitchFamily="2" charset="2"/>
                        <a:buNone/>
                      </a:pPr>
                      <a:endParaRPr lang="cs-CZ" sz="1400" b="0" dirty="0" smtClean="0">
                        <a:solidFill>
                          <a:schemeClr val="tx1"/>
                        </a:solidFill>
                      </a:endParaRPr>
                    </a:p>
                    <a:p>
                      <a:pPr marL="285750" indent="-285750">
                        <a:buFont typeface="Wingdings" panose="05000000000000000000" pitchFamily="2" charset="2"/>
                        <a:buChar char="§"/>
                      </a:pPr>
                      <a:r>
                        <a:rPr lang="cs-CZ" sz="1200" b="0" dirty="0" smtClean="0">
                          <a:solidFill>
                            <a:schemeClr val="tx1"/>
                          </a:solidFill>
                        </a:rPr>
                        <a:t>rekonstrukce, modernizace a výstavba chodníků podél silnic I., II. a III. třídy a místních komunikací nebo chodníků a stezek odklánějících pěší dopravu od silnic I., II. a III. třídy a místních komunikací, přizpůsobených osobám s omezenou schopností pohybu a orientace, včetně přechodů pro chodce a míst pro přecházení.</a:t>
                      </a:r>
                    </a:p>
                    <a:p>
                      <a:pPr marL="285750" indent="-285750">
                        <a:buFont typeface="Wingdings" panose="05000000000000000000" pitchFamily="2" charset="2"/>
                        <a:buChar char="§"/>
                      </a:pPr>
                      <a:r>
                        <a:rPr lang="cs-CZ" sz="1200" b="0" dirty="0" smtClean="0">
                          <a:solidFill>
                            <a:schemeClr val="tx1"/>
                          </a:solidFill>
                        </a:rPr>
                        <a:t>rekonstrukce, modernizace a výstavba bezbariérových komunikací pro pěší k zastávkám veřejné hromadné dopravy</a:t>
                      </a:r>
                    </a:p>
                    <a:p>
                      <a:pPr marL="285750" indent="-285750">
                        <a:buFont typeface="Wingdings" panose="05000000000000000000" pitchFamily="2" charset="2"/>
                        <a:buChar char="§"/>
                      </a:pPr>
                      <a:r>
                        <a:rPr lang="cs-CZ" sz="1200" b="0" dirty="0" smtClean="0">
                          <a:solidFill>
                            <a:schemeClr val="tx1"/>
                          </a:solidFill>
                        </a:rPr>
                        <a:t>rekonstrukce, modernizace a výstavba podchodů nebo lávek pro chodce přes silnice I., II. a III. třídy, místní komunikace, železniční a tramvajovou dráhu, přizpůsobených osobám s omezenou schopností pohybu a orientace a navazujících na bezbariérové komunikace pro pěší,</a:t>
                      </a:r>
                    </a:p>
                    <a:p>
                      <a:pPr marL="285750" indent="-285750">
                        <a:buFont typeface="Wingdings" panose="05000000000000000000" pitchFamily="2" charset="2"/>
                        <a:buChar char="§"/>
                      </a:pPr>
                      <a:r>
                        <a:rPr lang="cs-CZ" sz="1200" b="0" dirty="0" smtClean="0">
                          <a:solidFill>
                            <a:schemeClr val="tx1"/>
                          </a:solidFill>
                        </a:rPr>
                        <a:t>realizace prvků zvyšujících bezpečnost železniční, silniční, cyklistické a pěší dopravy – veřejné osvětlení,</a:t>
                      </a:r>
                      <a:r>
                        <a:rPr lang="cs-CZ" sz="1200" b="0" baseline="0" dirty="0" smtClean="0">
                          <a:solidFill>
                            <a:schemeClr val="tx1"/>
                          </a:solidFill>
                        </a:rPr>
                        <a:t> prvky inteligentních dopravních systémů</a:t>
                      </a:r>
                    </a:p>
                    <a:p>
                      <a:pPr marL="285750" indent="-285750">
                        <a:buFont typeface="Wingdings" panose="05000000000000000000" pitchFamily="2" charset="2"/>
                        <a:buChar char="§"/>
                      </a:pPr>
                      <a:r>
                        <a:rPr lang="cs-CZ" sz="1200" b="0" dirty="0" smtClean="0">
                          <a:solidFill>
                            <a:schemeClr val="tx1"/>
                          </a:solidFill>
                        </a:rPr>
                        <a:t>kompenzačních opatření pro minimalizaci negativních vlivů na životní prostředí (např. výsadba doprovodné zeleně) – doplňková aktivita</a:t>
                      </a:r>
                      <a:r>
                        <a:rPr lang="cs-CZ" sz="1200" b="0" baseline="0" dirty="0" smtClean="0">
                          <a:solidFill>
                            <a:schemeClr val="tx1"/>
                          </a:solidFill>
                        </a:rPr>
                        <a:t> vázána na předchozí body</a:t>
                      </a:r>
                      <a:endParaRPr lang="cs-CZ" sz="1200" b="0" dirty="0" smtClean="0">
                        <a:solidFill>
                          <a:schemeClr val="tx1"/>
                        </a:solidFill>
                      </a:endParaRPr>
                    </a:p>
                    <a:p>
                      <a:pPr marL="0" indent="0" algn="ctr">
                        <a:buFont typeface="Wingdings" panose="05000000000000000000" pitchFamily="2" charset="2"/>
                        <a:buNone/>
                      </a:pPr>
                      <a:endParaRPr lang="cs-CZ" sz="1200" b="1" i="1" dirty="0" smtClean="0">
                        <a:solidFill>
                          <a:schemeClr val="tx1"/>
                        </a:solidFill>
                      </a:endParaRPr>
                    </a:p>
                    <a:p>
                      <a:pPr marL="0" indent="0" algn="ctr">
                        <a:buFont typeface="Wingdings" panose="05000000000000000000" pitchFamily="2" charset="2"/>
                        <a:buNone/>
                      </a:pPr>
                      <a:r>
                        <a:rPr lang="cs-CZ" sz="1200" b="1" i="1" dirty="0" smtClean="0">
                          <a:solidFill>
                            <a:schemeClr val="tx1"/>
                          </a:solidFill>
                        </a:rPr>
                        <a:t>Na hlavní aktivity projektu musí být vynaloženo minimálně 85 % celkových způsobilých výdajů projektu.</a:t>
                      </a:r>
                      <a:endParaRPr lang="cs-CZ" sz="1200" b="1" i="1"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algn="ctr"/>
                      <a:r>
                        <a:rPr lang="cs-CZ" sz="1600" u="sng" dirty="0" smtClean="0">
                          <a:solidFill>
                            <a:schemeClr val="tx1"/>
                          </a:solidFill>
                        </a:rPr>
                        <a:t>Vedlejší</a:t>
                      </a:r>
                      <a:r>
                        <a:rPr lang="cs-CZ" sz="1600" u="sng" baseline="0" dirty="0" smtClean="0">
                          <a:solidFill>
                            <a:schemeClr val="tx1"/>
                          </a:solidFill>
                        </a:rPr>
                        <a:t> podporované aktivity</a:t>
                      </a:r>
                    </a:p>
                    <a:p>
                      <a:pPr marL="285750" indent="-285750" algn="l">
                        <a:buFont typeface="Wingdings" panose="05000000000000000000" pitchFamily="2" charset="2"/>
                        <a:buChar char="§"/>
                      </a:pPr>
                      <a:endParaRPr lang="cs-CZ" sz="1200" b="0" u="none" baseline="0" dirty="0" smtClean="0">
                        <a:solidFill>
                          <a:schemeClr val="tx1"/>
                        </a:solidFill>
                      </a:endParaRPr>
                    </a:p>
                    <a:p>
                      <a:pPr marL="285750" indent="-285750" algn="l">
                        <a:buFont typeface="Wingdings" panose="05000000000000000000" pitchFamily="2" charset="2"/>
                        <a:buChar char="§"/>
                      </a:pPr>
                      <a:r>
                        <a:rPr lang="cs-CZ" sz="1200" b="0" u="none" baseline="0" dirty="0" smtClean="0">
                          <a:solidFill>
                            <a:schemeClr val="tx1"/>
                          </a:solidFill>
                        </a:rPr>
                        <a:t>realizace stavbou vyvolaných investic,</a:t>
                      </a:r>
                    </a:p>
                    <a:p>
                      <a:pPr marL="285750" indent="-285750" algn="l">
                        <a:buFont typeface="Wingdings" panose="05000000000000000000" pitchFamily="2" charset="2"/>
                        <a:buChar char="§"/>
                      </a:pPr>
                      <a:r>
                        <a:rPr lang="cs-CZ" sz="1200" b="0" u="none" baseline="0" dirty="0" smtClean="0">
                          <a:solidFill>
                            <a:schemeClr val="tx1"/>
                          </a:solidFill>
                        </a:rPr>
                        <a:t>zpracování projektových dokumentací,</a:t>
                      </a:r>
                    </a:p>
                    <a:p>
                      <a:pPr marL="285750" indent="-285750" algn="l">
                        <a:buFont typeface="Wingdings" panose="05000000000000000000" pitchFamily="2" charset="2"/>
                        <a:buChar char="§"/>
                      </a:pPr>
                      <a:r>
                        <a:rPr lang="cs-CZ" sz="1200" b="0" u="none" baseline="0" dirty="0" smtClean="0">
                          <a:solidFill>
                            <a:schemeClr val="tx1"/>
                          </a:solidFill>
                        </a:rPr>
                        <a:t>výkup nemovitostí podmiňujících výstavbu,</a:t>
                      </a:r>
                    </a:p>
                    <a:p>
                      <a:pPr marL="285750" indent="-285750" algn="l">
                        <a:buFont typeface="Wingdings" panose="05000000000000000000" pitchFamily="2" charset="2"/>
                        <a:buChar char="§"/>
                      </a:pPr>
                      <a:r>
                        <a:rPr lang="cs-CZ" sz="1200" b="0" u="none" baseline="0" dirty="0" smtClean="0">
                          <a:solidFill>
                            <a:schemeClr val="tx1"/>
                          </a:solidFill>
                        </a:rPr>
                        <a:t>provádění inženýrské činnosti ve výstavbě,</a:t>
                      </a:r>
                    </a:p>
                    <a:p>
                      <a:pPr marL="285750" indent="-285750" algn="l">
                        <a:buFont typeface="Wingdings" panose="05000000000000000000" pitchFamily="2" charset="2"/>
                        <a:buChar char="§"/>
                      </a:pPr>
                      <a:r>
                        <a:rPr lang="cs-CZ" sz="1200" b="0" u="none" baseline="0" dirty="0" smtClean="0">
                          <a:solidFill>
                            <a:schemeClr val="tx1"/>
                          </a:solidFill>
                        </a:rPr>
                        <a:t>vybrané služby bezprostředně související s realizací projektu,</a:t>
                      </a:r>
                    </a:p>
                    <a:p>
                      <a:pPr marL="285750" indent="-285750" algn="l">
                        <a:buFont typeface="Wingdings" panose="05000000000000000000" pitchFamily="2" charset="2"/>
                        <a:buChar char="§"/>
                      </a:pPr>
                      <a:r>
                        <a:rPr lang="cs-CZ" sz="1200" b="0" u="none" baseline="0" dirty="0" smtClean="0">
                          <a:solidFill>
                            <a:schemeClr val="tx1"/>
                          </a:solidFill>
                        </a:rPr>
                        <a:t>povinná publicita</a:t>
                      </a:r>
                      <a:r>
                        <a:rPr lang="cs-CZ" sz="1400" b="0" u="none" baseline="0" dirty="0" smtClean="0">
                          <a:solidFill>
                            <a:schemeClr val="tx1"/>
                          </a:solidFill>
                        </a:rPr>
                        <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r>
            </a:tbl>
          </a:graphicData>
        </a:graphic>
      </p:graphicFrame>
    </p:spTree>
    <p:extLst>
      <p:ext uri="{BB962C8B-B14F-4D97-AF65-F5344CB8AC3E}">
        <p14:creationId xmlns:p14="http://schemas.microsoft.com/office/powerpoint/2010/main" val="5692273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00608" y="548680"/>
            <a:ext cx="7543800" cy="582960"/>
          </a:xfrm>
        </p:spPr>
        <p:txBody>
          <a:bodyPr>
            <a:normAutofit/>
          </a:bodyPr>
          <a:lstStyle/>
          <a:p>
            <a:pPr marL="0" indent="0">
              <a:buNone/>
            </a:pPr>
            <a:r>
              <a:rPr lang="cs-CZ" sz="2800" dirty="0">
                <a:solidFill>
                  <a:schemeClr val="accent6"/>
                </a:solidFill>
                <a:latin typeface="Impact" panose="020B0806030902050204" pitchFamily="34" charset="0"/>
              </a:rPr>
              <a:t>Bezpečnost </a:t>
            </a:r>
            <a:r>
              <a:rPr lang="cs-CZ" sz="2800" dirty="0" smtClean="0">
                <a:solidFill>
                  <a:schemeClr val="accent6"/>
                </a:solidFill>
                <a:latin typeface="Impact" panose="020B0806030902050204" pitchFamily="34" charset="0"/>
              </a:rPr>
              <a:t>dopravy – hlavní aktivity projektu</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sp>
        <p:nvSpPr>
          <p:cNvPr id="5" name="TextovéPole 4"/>
          <p:cNvSpPr txBox="1"/>
          <p:nvPr/>
        </p:nvSpPr>
        <p:spPr>
          <a:xfrm>
            <a:off x="611560" y="1124744"/>
            <a:ext cx="7632848" cy="5109091"/>
          </a:xfrm>
          <a:prstGeom prst="rect">
            <a:avLst/>
          </a:prstGeom>
          <a:noFill/>
        </p:spPr>
        <p:txBody>
          <a:bodyPr wrap="square" rtlCol="0">
            <a:spAutoFit/>
          </a:bodyPr>
          <a:lstStyle/>
          <a:p>
            <a:pPr lvl="0"/>
            <a:r>
              <a:rPr lang="cs-CZ" sz="1400" u="sng" dirty="0">
                <a:solidFill>
                  <a:prstClr val="black"/>
                </a:solidFill>
                <a:ea typeface="Times New Roman"/>
                <a:cs typeface="Times New Roman"/>
              </a:rPr>
              <a:t>Způsobilé výdaje</a:t>
            </a:r>
            <a:r>
              <a:rPr lang="cs-CZ" sz="1400" b="1" u="sng" dirty="0">
                <a:solidFill>
                  <a:prstClr val="black"/>
                </a:solidFill>
                <a:ea typeface="Times New Roman"/>
                <a:cs typeface="Times New Roman"/>
              </a:rPr>
              <a:t> </a:t>
            </a:r>
            <a:r>
              <a:rPr lang="cs-CZ" sz="1400" u="sng" dirty="0">
                <a:solidFill>
                  <a:prstClr val="black"/>
                </a:solidFill>
                <a:ea typeface="Times New Roman"/>
                <a:cs typeface="Times New Roman"/>
              </a:rPr>
              <a:t>na</a:t>
            </a:r>
            <a:r>
              <a:rPr lang="cs-CZ" sz="1400" b="1" u="sng" dirty="0">
                <a:solidFill>
                  <a:prstClr val="black"/>
                </a:solidFill>
                <a:ea typeface="Times New Roman"/>
                <a:cs typeface="Times New Roman"/>
              </a:rPr>
              <a:t> hlavní aktivity </a:t>
            </a:r>
            <a:r>
              <a:rPr lang="cs-CZ" sz="1400" u="sng" dirty="0" smtClean="0">
                <a:solidFill>
                  <a:prstClr val="black"/>
                </a:solidFill>
                <a:ea typeface="Times New Roman"/>
                <a:cs typeface="Times New Roman"/>
              </a:rPr>
              <a:t>projektu (podíl </a:t>
            </a:r>
            <a:r>
              <a:rPr lang="cs-CZ" sz="1400" u="sng" dirty="0">
                <a:solidFill>
                  <a:prstClr val="black"/>
                </a:solidFill>
                <a:ea typeface="Times New Roman"/>
                <a:cs typeface="Times New Roman"/>
              </a:rPr>
              <a:t>na celkových způsobilých výdajích </a:t>
            </a:r>
            <a:r>
              <a:rPr lang="cs-CZ" sz="1400" u="sng" dirty="0" smtClean="0">
                <a:solidFill>
                  <a:prstClr val="black"/>
                </a:solidFill>
                <a:ea typeface="Times New Roman"/>
                <a:cs typeface="Times New Roman"/>
              </a:rPr>
              <a:t>min. 85 %)</a:t>
            </a:r>
            <a:endParaRPr lang="cs-CZ" sz="1400" u="sng" dirty="0">
              <a:solidFill>
                <a:prstClr val="black"/>
              </a:solidFill>
              <a:ea typeface="Times New Roman"/>
              <a:cs typeface="Times New Roman"/>
            </a:endParaRPr>
          </a:p>
          <a:p>
            <a:pPr lvl="0"/>
            <a:r>
              <a:rPr lang="cs-CZ" sz="1400" dirty="0">
                <a:solidFill>
                  <a:prstClr val="black"/>
                </a:solidFill>
                <a:ea typeface="Times New Roman"/>
                <a:cs typeface="Times New Roman"/>
              </a:rPr>
              <a:t>(</a:t>
            </a:r>
            <a:r>
              <a:rPr lang="cs-CZ" sz="1200" dirty="0">
                <a:solidFill>
                  <a:prstClr val="black"/>
                </a:solidFill>
                <a:ea typeface="Times New Roman"/>
                <a:cs typeface="Times New Roman"/>
              </a:rPr>
              <a:t>níže uvedený výčet aktivit je ilustrativní, nikoliv úplný – kompletní výčet aktivit naleznete ve specifických pravidlech pro žadatele a příjemce</a:t>
            </a:r>
            <a:r>
              <a:rPr lang="cs-CZ" sz="1400" dirty="0">
                <a:solidFill>
                  <a:prstClr val="black"/>
                </a:solidFill>
                <a:ea typeface="Times New Roman"/>
                <a:cs typeface="Times New Roman"/>
              </a:rPr>
              <a:t>)</a:t>
            </a:r>
          </a:p>
          <a:p>
            <a:pPr lvl="0"/>
            <a:endParaRPr lang="cs-CZ" sz="1400" dirty="0">
              <a:solidFill>
                <a:prstClr val="black"/>
              </a:solidFill>
              <a:ea typeface="Times New Roman"/>
              <a:cs typeface="Times New Roman"/>
            </a:endParaRPr>
          </a:p>
          <a:p>
            <a:pPr lvl="0"/>
            <a:r>
              <a:rPr lang="cs-CZ" u="sng" dirty="0">
                <a:solidFill>
                  <a:prstClr val="black"/>
                </a:solidFill>
              </a:rPr>
              <a:t>Stavby</a:t>
            </a:r>
          </a:p>
          <a:p>
            <a:pPr lvl="0"/>
            <a:endParaRPr lang="cs-CZ" sz="1200" dirty="0">
              <a:solidFill>
                <a:prstClr val="black"/>
              </a:solidFill>
            </a:endParaRPr>
          </a:p>
          <a:p>
            <a:pPr marL="171450" lvl="0" indent="-171450">
              <a:buFont typeface="Wingdings" panose="05000000000000000000" pitchFamily="2" charset="2"/>
              <a:buChar char="§"/>
            </a:pPr>
            <a:r>
              <a:rPr lang="cs-CZ" sz="1200" dirty="0">
                <a:solidFill>
                  <a:prstClr val="black"/>
                </a:solidFill>
              </a:rPr>
              <a:t>Výdaje na realizaci chodníků a pásů pro chodce jako součástí silnice nebo místní komunikace, samostatných chodníků a stezek pro pěší, společných pásů pro cyklisty a chodce v přidruženém prostoru silnic a místních komunikací, stezek pro cyklisty a chodce, včetně všech konstrukčních vrstev a opatření pro osoby s omezenou schopností pohybu a orientace; </a:t>
            </a:r>
          </a:p>
          <a:p>
            <a:pPr marL="171450" lvl="0" indent="-171450">
              <a:buFont typeface="Wingdings" panose="05000000000000000000" pitchFamily="2" charset="2"/>
              <a:buChar char="§"/>
            </a:pPr>
            <a:r>
              <a:rPr lang="cs-CZ" sz="1200" dirty="0">
                <a:solidFill>
                  <a:prstClr val="black"/>
                </a:solidFill>
              </a:rPr>
              <a:t>Výdaje na realizaci </a:t>
            </a:r>
            <a:r>
              <a:rPr lang="cs-CZ" sz="1200" b="1" dirty="0">
                <a:solidFill>
                  <a:prstClr val="black"/>
                </a:solidFill>
              </a:rPr>
              <a:t>prvků zvyšujících bezpečnost pěší dopravy </a:t>
            </a:r>
            <a:r>
              <a:rPr lang="cs-CZ" sz="1200" dirty="0">
                <a:solidFill>
                  <a:prstClr val="black"/>
                </a:solidFill>
              </a:rPr>
              <a:t>jako například</a:t>
            </a:r>
            <a:r>
              <a:rPr lang="cs-CZ" sz="1200" b="1" dirty="0">
                <a:solidFill>
                  <a:prstClr val="black"/>
                </a:solidFill>
              </a:rPr>
              <a:t>:</a:t>
            </a:r>
            <a:endParaRPr lang="cs-CZ" sz="1200" dirty="0">
              <a:solidFill>
                <a:prstClr val="black"/>
              </a:solidFill>
            </a:endParaRPr>
          </a:p>
          <a:p>
            <a:pPr lvl="0"/>
            <a:endParaRPr lang="cs-CZ" sz="1200" dirty="0">
              <a:solidFill>
                <a:prstClr val="black"/>
              </a:solidFill>
            </a:endParaRPr>
          </a:p>
          <a:p>
            <a:pPr marL="628650" lvl="1" indent="-171450">
              <a:buFont typeface="Arial" panose="020B0604020202020204" pitchFamily="34" charset="0"/>
              <a:buChar char="•"/>
            </a:pPr>
            <a:r>
              <a:rPr lang="cs-CZ" sz="1200" dirty="0">
                <a:solidFill>
                  <a:prstClr val="black"/>
                </a:solidFill>
              </a:rPr>
              <a:t>místa pro přecházení, přechody pro chodce, přejezdy pro cyklisty, jejich nasvětlení a ochranné ostrůvky, vysazené chodníkové plochy, </a:t>
            </a:r>
          </a:p>
          <a:p>
            <a:pPr marL="628650" lvl="1" indent="-171450">
              <a:buFont typeface="Arial" panose="020B0604020202020204" pitchFamily="34" charset="0"/>
              <a:buChar char="•"/>
            </a:pPr>
            <a:r>
              <a:rPr lang="cs-CZ" sz="1200" dirty="0">
                <a:solidFill>
                  <a:prstClr val="black"/>
                </a:solidFill>
              </a:rPr>
              <a:t>nástupiště autobusových, trolejbusových a tramvajových zastávek včetně bezbariérového propojení nástupišť</a:t>
            </a:r>
          </a:p>
          <a:p>
            <a:pPr marL="628650" lvl="1" indent="-171450">
              <a:buFont typeface="Arial" panose="020B0604020202020204" pitchFamily="34" charset="0"/>
              <a:buChar char="•"/>
            </a:pPr>
            <a:r>
              <a:rPr lang="cs-CZ" sz="1200" dirty="0">
                <a:solidFill>
                  <a:prstClr val="black"/>
                </a:solidFill>
              </a:rPr>
              <a:t>zábradlí na mostech a zábradlí jako bezpečnostní opatření, </a:t>
            </a:r>
          </a:p>
          <a:p>
            <a:pPr marL="628650" lvl="1" indent="-171450">
              <a:buFont typeface="Arial" panose="020B0604020202020204" pitchFamily="34" charset="0"/>
              <a:buChar char="•"/>
            </a:pPr>
            <a:r>
              <a:rPr lang="cs-CZ" sz="1200" dirty="0">
                <a:solidFill>
                  <a:prstClr val="black"/>
                </a:solidFill>
              </a:rPr>
              <a:t>svislé a vodorovné dopravní značení a zvýrazňující prvky, </a:t>
            </a:r>
          </a:p>
          <a:p>
            <a:pPr marL="628650" lvl="1" indent="-171450">
              <a:buFont typeface="Arial" panose="020B0604020202020204" pitchFamily="34" charset="0"/>
              <a:buChar char="•"/>
            </a:pPr>
            <a:r>
              <a:rPr lang="cs-CZ" sz="1200" dirty="0">
                <a:solidFill>
                  <a:prstClr val="black"/>
                </a:solidFill>
              </a:rPr>
              <a:t>světelné signalizační zařízení řídící provoz samostatného přechodu pro chodce nebo samostatného přechodu pro chodce s přejezdem pro cyklisty, </a:t>
            </a:r>
          </a:p>
          <a:p>
            <a:pPr marL="628650" lvl="1" indent="-171450">
              <a:buFont typeface="Arial" panose="020B0604020202020204" pitchFamily="34" charset="0"/>
              <a:buChar char="•"/>
            </a:pPr>
            <a:r>
              <a:rPr lang="cs-CZ" sz="1200" dirty="0">
                <a:solidFill>
                  <a:prstClr val="black"/>
                </a:solidFill>
              </a:rPr>
              <a:t>veřejné osvětlení komunikace pro pěší a hlavního dopravního prostoru pozemní komunikace, </a:t>
            </a:r>
          </a:p>
          <a:p>
            <a:pPr marL="628650" lvl="1" indent="-171450">
              <a:buFont typeface="Arial" panose="020B0604020202020204" pitchFamily="34" charset="0"/>
              <a:buChar char="•"/>
            </a:pPr>
            <a:r>
              <a:rPr lang="cs-CZ" sz="1200" dirty="0">
                <a:solidFill>
                  <a:prstClr val="black"/>
                </a:solidFill>
              </a:rPr>
              <a:t>bezpečnostní opatření realizovaná na silnici, místní komunikaci nebo dráze (vychýlení jízdního pruhu, zúžení komunikace, dělicí ostrůvky, vysazené plochy na vjezdech do křižovatky, úpravy povrchu a tvaru křižovatek, zvýšení protismykových vlastností krytu vozovky, zvýrazňující dopravní značení včetně liniových opatření pro cyklisty, zvýrazňující dopravní zařízení a optické prvky, zpomalovací prahy, polštáře a zvýšené plochy, svodidla v nebezpečných úsecích, prvky aktivní bezpečnosti v blízkosti přechodů pro chodce a související telematika, přístroje na měření rychlosti a tabule informující o rychlosti vozidla)</a:t>
            </a:r>
          </a:p>
        </p:txBody>
      </p:sp>
    </p:spTree>
    <p:extLst>
      <p:ext uri="{BB962C8B-B14F-4D97-AF65-F5344CB8AC3E}">
        <p14:creationId xmlns:p14="http://schemas.microsoft.com/office/powerpoint/2010/main" val="3361992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55576" y="469776"/>
            <a:ext cx="7543800" cy="582960"/>
          </a:xfrm>
        </p:spPr>
        <p:txBody>
          <a:bodyPr>
            <a:normAutofit/>
          </a:bodyPr>
          <a:lstStyle/>
          <a:p>
            <a:pPr marL="0" indent="0">
              <a:buNone/>
            </a:pPr>
            <a:r>
              <a:rPr lang="cs-CZ" sz="2800" dirty="0">
                <a:solidFill>
                  <a:schemeClr val="accent6"/>
                </a:solidFill>
                <a:latin typeface="Impact" panose="020B0806030902050204" pitchFamily="34" charset="0"/>
              </a:rPr>
              <a:t>Bezpečnost </a:t>
            </a:r>
            <a:r>
              <a:rPr lang="cs-CZ" sz="2800" dirty="0" smtClean="0">
                <a:solidFill>
                  <a:schemeClr val="accent6"/>
                </a:solidFill>
                <a:latin typeface="Impact" panose="020B0806030902050204" pitchFamily="34" charset="0"/>
              </a:rPr>
              <a:t>dopravy – vedlejší aktivity projektu</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sp>
        <p:nvSpPr>
          <p:cNvPr id="5" name="TextovéPole 4"/>
          <p:cNvSpPr txBox="1"/>
          <p:nvPr/>
        </p:nvSpPr>
        <p:spPr>
          <a:xfrm>
            <a:off x="755576" y="980728"/>
            <a:ext cx="7632848" cy="5293757"/>
          </a:xfrm>
          <a:prstGeom prst="rect">
            <a:avLst/>
          </a:prstGeom>
          <a:noFill/>
        </p:spPr>
        <p:txBody>
          <a:bodyPr wrap="square" rtlCol="0">
            <a:spAutoFit/>
          </a:bodyPr>
          <a:lstStyle/>
          <a:p>
            <a:pPr lvl="0"/>
            <a:r>
              <a:rPr lang="cs-CZ" sz="1400" u="sng" dirty="0">
                <a:solidFill>
                  <a:prstClr val="black"/>
                </a:solidFill>
                <a:ea typeface="Times New Roman"/>
                <a:cs typeface="Times New Roman"/>
              </a:rPr>
              <a:t>Způsobilé výdaje na</a:t>
            </a:r>
            <a:r>
              <a:rPr lang="cs-CZ" sz="1400" b="1" u="sng" dirty="0">
                <a:solidFill>
                  <a:prstClr val="black"/>
                </a:solidFill>
                <a:ea typeface="Times New Roman"/>
                <a:cs typeface="Times New Roman"/>
              </a:rPr>
              <a:t> vedlejší aktivity </a:t>
            </a:r>
            <a:r>
              <a:rPr lang="cs-CZ" sz="1400" u="sng" dirty="0" smtClean="0">
                <a:solidFill>
                  <a:prstClr val="black"/>
                </a:solidFill>
                <a:ea typeface="Times New Roman"/>
                <a:cs typeface="Times New Roman"/>
              </a:rPr>
              <a:t>projektu (max. 15 % na celkových způsobilých výdajích projektu)</a:t>
            </a:r>
            <a:endParaRPr lang="cs-CZ" sz="1400" dirty="0">
              <a:solidFill>
                <a:prstClr val="black"/>
              </a:solidFill>
              <a:ea typeface="Times New Roman"/>
              <a:cs typeface="Times New Roman"/>
            </a:endParaRPr>
          </a:p>
          <a:p>
            <a:pPr lvl="0"/>
            <a:r>
              <a:rPr lang="cs-CZ" sz="1400" dirty="0">
                <a:solidFill>
                  <a:prstClr val="black"/>
                </a:solidFill>
                <a:ea typeface="Times New Roman"/>
                <a:cs typeface="Times New Roman"/>
              </a:rPr>
              <a:t>(</a:t>
            </a:r>
            <a:r>
              <a:rPr lang="cs-CZ" sz="1200" dirty="0">
                <a:solidFill>
                  <a:prstClr val="black"/>
                </a:solidFill>
                <a:ea typeface="Times New Roman"/>
                <a:cs typeface="Times New Roman"/>
              </a:rPr>
              <a:t>níže uvedený výčet aktivit je ilustrativní, nikoliv úplný – kompletní výčet aktivit naleznete ve specifických pravidlech pro žadatele a příjemce</a:t>
            </a:r>
            <a:r>
              <a:rPr lang="cs-CZ" sz="1400" dirty="0">
                <a:solidFill>
                  <a:prstClr val="black"/>
                </a:solidFill>
                <a:ea typeface="Times New Roman"/>
                <a:cs typeface="Times New Roman"/>
              </a:rPr>
              <a:t>)</a:t>
            </a:r>
          </a:p>
          <a:p>
            <a:pPr lvl="0"/>
            <a:endParaRPr lang="cs-CZ" sz="1200" u="sng" dirty="0">
              <a:solidFill>
                <a:prstClr val="black"/>
              </a:solidFill>
            </a:endParaRPr>
          </a:p>
          <a:p>
            <a:pPr lvl="0"/>
            <a:r>
              <a:rPr lang="cs-CZ" sz="1600" u="sng" dirty="0">
                <a:solidFill>
                  <a:prstClr val="black"/>
                </a:solidFill>
              </a:rPr>
              <a:t>Stavby</a:t>
            </a:r>
          </a:p>
          <a:p>
            <a:pPr lvl="0"/>
            <a:endParaRPr lang="cs-CZ" sz="1200" dirty="0">
              <a:solidFill>
                <a:prstClr val="black"/>
              </a:solidFill>
            </a:endParaRPr>
          </a:p>
          <a:p>
            <a:pPr marL="171450" lvl="0" indent="-171450">
              <a:buFont typeface="Wingdings" panose="05000000000000000000" pitchFamily="2" charset="2"/>
              <a:buChar char="§"/>
            </a:pPr>
            <a:r>
              <a:rPr lang="cs-CZ" sz="1200" dirty="0">
                <a:solidFill>
                  <a:prstClr val="black"/>
                </a:solidFill>
              </a:rPr>
              <a:t>Výdaje související s komunikací pro pěší: </a:t>
            </a:r>
          </a:p>
          <a:p>
            <a:pPr lvl="0"/>
            <a:endParaRPr lang="cs-CZ" sz="1200" dirty="0">
              <a:solidFill>
                <a:prstClr val="black"/>
              </a:solidFill>
            </a:endParaRPr>
          </a:p>
          <a:p>
            <a:pPr marL="628650" lvl="1" indent="-171450">
              <a:buFont typeface="Arial" panose="020B0604020202020204" pitchFamily="34" charset="0"/>
              <a:buChar char="•"/>
            </a:pPr>
            <a:r>
              <a:rPr lang="cs-CZ" sz="1200" dirty="0">
                <a:solidFill>
                  <a:prstClr val="black"/>
                </a:solidFill>
              </a:rPr>
              <a:t>přístřešky a čekárny autobusových, trolejbusových a tramvajových zastávek, související volně dostupné pevné stojany a uzamykatelné boxy na jízdní kola, detekce jejich obsazenosti, lavičky, osvětlení a informační tabule, </a:t>
            </a:r>
          </a:p>
          <a:p>
            <a:pPr marL="628650" lvl="1" indent="-171450">
              <a:buFont typeface="Arial" panose="020B0604020202020204" pitchFamily="34" charset="0"/>
              <a:buChar char="•"/>
            </a:pPr>
            <a:r>
              <a:rPr lang="cs-CZ" sz="1200" dirty="0">
                <a:solidFill>
                  <a:prstClr val="black"/>
                </a:solidFill>
              </a:rPr>
              <a:t>zálivy autobusových a trolejbusových zastávek;</a:t>
            </a:r>
          </a:p>
          <a:p>
            <a:pPr lvl="0"/>
            <a:endParaRPr lang="cs-CZ" sz="1200" dirty="0">
              <a:solidFill>
                <a:prstClr val="black"/>
              </a:solidFill>
            </a:endParaRPr>
          </a:p>
          <a:p>
            <a:pPr marL="171450" lvl="0" indent="-171450">
              <a:buFont typeface="Wingdings" panose="05000000000000000000" pitchFamily="2" charset="2"/>
              <a:buChar char="§"/>
            </a:pPr>
            <a:r>
              <a:rPr lang="cs-CZ" sz="1200" dirty="0">
                <a:solidFill>
                  <a:prstClr val="black"/>
                </a:solidFill>
              </a:rPr>
              <a:t>Výdaje na odůvodněné stavbou vyvolané investice jako například:</a:t>
            </a:r>
          </a:p>
          <a:p>
            <a:pPr lvl="0"/>
            <a:endParaRPr lang="cs-CZ" sz="1200" dirty="0">
              <a:solidFill>
                <a:prstClr val="black"/>
              </a:solidFill>
            </a:endParaRPr>
          </a:p>
          <a:p>
            <a:pPr marL="628650" lvl="1" indent="-171450">
              <a:buFont typeface="Arial" panose="020B0604020202020204" pitchFamily="34" charset="0"/>
              <a:buChar char="•"/>
            </a:pPr>
            <a:r>
              <a:rPr lang="cs-CZ" sz="1200" dirty="0">
                <a:solidFill>
                  <a:prstClr val="black"/>
                </a:solidFill>
              </a:rPr>
              <a:t>stavbou vyvolané ostatní úpravy a přeložky stávajících inženýrských sítí, vodotečí, drážních objektů a oplocení, </a:t>
            </a:r>
          </a:p>
          <a:p>
            <a:pPr lvl="0"/>
            <a:endParaRPr lang="cs-CZ" sz="1200" dirty="0">
              <a:solidFill>
                <a:prstClr val="black"/>
              </a:solidFill>
            </a:endParaRPr>
          </a:p>
          <a:p>
            <a:pPr lvl="0"/>
            <a:r>
              <a:rPr lang="cs-CZ" sz="1600" u="sng" dirty="0">
                <a:solidFill>
                  <a:prstClr val="black"/>
                </a:solidFill>
              </a:rPr>
              <a:t>Projektová dokumentace </a:t>
            </a:r>
          </a:p>
          <a:p>
            <a:pPr lvl="0"/>
            <a:endParaRPr lang="cs-CZ" sz="1200" dirty="0">
              <a:solidFill>
                <a:prstClr val="black"/>
              </a:solidFill>
            </a:endParaRPr>
          </a:p>
          <a:p>
            <a:pPr marL="171450" lvl="0" indent="-171450">
              <a:buFont typeface="Wingdings" panose="05000000000000000000" pitchFamily="2" charset="2"/>
              <a:buChar char="§"/>
            </a:pPr>
            <a:r>
              <a:rPr lang="cs-CZ" sz="1200" dirty="0">
                <a:solidFill>
                  <a:prstClr val="black"/>
                </a:solidFill>
              </a:rPr>
              <a:t>Výdaje na zpracování: </a:t>
            </a:r>
          </a:p>
          <a:p>
            <a:pPr marL="628650" lvl="1" indent="-171450">
              <a:buFont typeface="Arial" panose="020B0604020202020204" pitchFamily="34" charset="0"/>
              <a:buChar char="•"/>
            </a:pPr>
            <a:r>
              <a:rPr lang="cs-CZ" sz="1200" dirty="0">
                <a:solidFill>
                  <a:prstClr val="black"/>
                </a:solidFill>
              </a:rPr>
              <a:t>dokumentace pro vydání územního rozhodnutí (DUR), dokumentace k oznámení o záměru v území (DOZU), </a:t>
            </a:r>
          </a:p>
          <a:p>
            <a:pPr marL="628650" lvl="1" indent="-171450">
              <a:buFont typeface="Arial" panose="020B0604020202020204" pitchFamily="34" charset="0"/>
              <a:buChar char="•"/>
            </a:pPr>
            <a:r>
              <a:rPr lang="cs-CZ" sz="1200" dirty="0">
                <a:solidFill>
                  <a:prstClr val="black"/>
                </a:solidFill>
              </a:rPr>
              <a:t>projektové dokumentace pro vydání stavebního povolení (DSP), projektové dokumentace pro ohlášení stavby (DOS), </a:t>
            </a:r>
          </a:p>
          <a:p>
            <a:pPr marL="628650" lvl="1" indent="-171450">
              <a:buFont typeface="Arial" panose="020B0604020202020204" pitchFamily="34" charset="0"/>
              <a:buChar char="•"/>
            </a:pPr>
            <a:r>
              <a:rPr lang="cs-CZ" sz="1200" dirty="0">
                <a:solidFill>
                  <a:prstClr val="black"/>
                </a:solidFill>
              </a:rPr>
              <a:t>projektové dokumentace pro provádění stavby (PDPS), zadávací dokumentace stavby (ZDS), realizační dokumentace stavby (RDS), </a:t>
            </a:r>
          </a:p>
          <a:p>
            <a:pPr marL="628650" lvl="1" indent="-171450">
              <a:buFont typeface="Arial" panose="020B0604020202020204" pitchFamily="34" charset="0"/>
              <a:buChar char="•"/>
            </a:pPr>
            <a:r>
              <a:rPr lang="cs-CZ" sz="1200" dirty="0">
                <a:solidFill>
                  <a:prstClr val="black"/>
                </a:solidFill>
              </a:rPr>
              <a:t>dokumentace skutečného provedení stavby (DSPS), </a:t>
            </a:r>
          </a:p>
          <a:p>
            <a:pPr marL="628650" lvl="1" indent="-171450">
              <a:buFont typeface="Arial" panose="020B0604020202020204" pitchFamily="34" charset="0"/>
              <a:buChar char="•"/>
            </a:pPr>
            <a:r>
              <a:rPr lang="cs-CZ" sz="1200" dirty="0">
                <a:solidFill>
                  <a:prstClr val="black"/>
                </a:solidFill>
              </a:rPr>
              <a:t>dokumentace návrhu dopravního značení, </a:t>
            </a:r>
          </a:p>
        </p:txBody>
      </p:sp>
    </p:spTree>
    <p:extLst>
      <p:ext uri="{BB962C8B-B14F-4D97-AF65-F5344CB8AC3E}">
        <p14:creationId xmlns:p14="http://schemas.microsoft.com/office/powerpoint/2010/main" val="1681364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Pravidla pro žadatele a příjemce</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sp>
        <p:nvSpPr>
          <p:cNvPr id="5" name="TextovéPole 4"/>
          <p:cNvSpPr txBox="1"/>
          <p:nvPr/>
        </p:nvSpPr>
        <p:spPr>
          <a:xfrm>
            <a:off x="755576" y="1196752"/>
            <a:ext cx="7632848" cy="4893647"/>
          </a:xfrm>
          <a:prstGeom prst="rect">
            <a:avLst/>
          </a:prstGeom>
          <a:noFill/>
        </p:spPr>
        <p:txBody>
          <a:bodyPr wrap="square" rtlCol="0">
            <a:spAutoFit/>
          </a:bodyPr>
          <a:lstStyle/>
          <a:p>
            <a:pPr lvl="0"/>
            <a:endParaRPr lang="cs-CZ" sz="1600" b="1" dirty="0" smtClean="0"/>
          </a:p>
          <a:p>
            <a:pPr lvl="0"/>
            <a:r>
              <a:rPr lang="cs-CZ" sz="1600" b="1" dirty="0" smtClean="0"/>
              <a:t>www.masrt.cz</a:t>
            </a:r>
            <a:endParaRPr lang="cs-CZ" sz="1600" b="1" dirty="0"/>
          </a:p>
          <a:p>
            <a:pPr lvl="0"/>
            <a:endParaRPr lang="cs-CZ" sz="1200" b="1" dirty="0">
              <a:solidFill>
                <a:prstClr val="black"/>
              </a:solidFill>
            </a:endParaRPr>
          </a:p>
          <a:p>
            <a:pPr lvl="0"/>
            <a:r>
              <a:rPr lang="cs-CZ" sz="1200" dirty="0">
                <a:solidFill>
                  <a:prstClr val="black"/>
                </a:solidFill>
              </a:rPr>
              <a:t>Navigace webových stránek: </a:t>
            </a:r>
            <a:r>
              <a:rPr lang="cs-CZ" sz="1200" dirty="0" smtClean="0">
                <a:solidFill>
                  <a:prstClr val="black"/>
                </a:solidFill>
              </a:rPr>
              <a:t>Realizace SCLLD/IROP/Výzvy/2. </a:t>
            </a:r>
            <a:r>
              <a:rPr lang="cs-CZ" sz="1200" dirty="0">
                <a:solidFill>
                  <a:prstClr val="black"/>
                </a:solidFill>
              </a:rPr>
              <a:t>výzva – </a:t>
            </a:r>
            <a:r>
              <a:rPr lang="cs-CZ" sz="1200" dirty="0" smtClean="0">
                <a:solidFill>
                  <a:prstClr val="black"/>
                </a:solidFill>
              </a:rPr>
              <a:t>Bezpečnost dopravy</a:t>
            </a:r>
            <a:endParaRPr lang="cs-CZ" sz="1200" dirty="0">
              <a:solidFill>
                <a:prstClr val="black"/>
              </a:solidFill>
            </a:endParaRPr>
          </a:p>
          <a:p>
            <a:pPr lvl="0"/>
            <a:r>
              <a:rPr lang="cs-CZ" sz="1200" dirty="0">
                <a:solidFill>
                  <a:prstClr val="black"/>
                </a:solidFill>
              </a:rPr>
              <a:t>Zde naleznete ke stažení: </a:t>
            </a:r>
          </a:p>
          <a:p>
            <a:pPr marL="171450" lvl="0" indent="-171450">
              <a:buFont typeface="Wingdings" panose="05000000000000000000" pitchFamily="2" charset="2"/>
              <a:buChar char="§"/>
            </a:pPr>
            <a:r>
              <a:rPr lang="cs-CZ" sz="1200" dirty="0">
                <a:solidFill>
                  <a:prstClr val="black"/>
                </a:solidFill>
              </a:rPr>
              <a:t>Text </a:t>
            </a:r>
            <a:r>
              <a:rPr lang="cs-CZ" sz="1200" dirty="0" smtClean="0">
                <a:solidFill>
                  <a:prstClr val="black"/>
                </a:solidFill>
              </a:rPr>
              <a:t>2. </a:t>
            </a:r>
            <a:r>
              <a:rPr lang="cs-CZ" sz="1200" dirty="0">
                <a:solidFill>
                  <a:prstClr val="black"/>
                </a:solidFill>
              </a:rPr>
              <a:t>výzvy</a:t>
            </a:r>
          </a:p>
          <a:p>
            <a:pPr marL="171450" lvl="0" indent="-171450">
              <a:buFont typeface="Wingdings" panose="05000000000000000000" pitchFamily="2" charset="2"/>
              <a:buChar char="§"/>
            </a:pPr>
            <a:r>
              <a:rPr lang="cs-CZ" sz="1200" dirty="0">
                <a:solidFill>
                  <a:prstClr val="black"/>
                </a:solidFill>
              </a:rPr>
              <a:t>Přílohu č. 1 Kritéria formálních náležitostí a přijatelnosti</a:t>
            </a:r>
          </a:p>
          <a:p>
            <a:pPr marL="171450" lvl="0" indent="-171450">
              <a:buFont typeface="Wingdings" panose="05000000000000000000" pitchFamily="2" charset="2"/>
              <a:buChar char="§"/>
            </a:pPr>
            <a:r>
              <a:rPr lang="cs-CZ" sz="1200" dirty="0">
                <a:solidFill>
                  <a:prstClr val="black"/>
                </a:solidFill>
              </a:rPr>
              <a:t>Přílohu č. 2 Kritéria věcného hodnocení</a:t>
            </a:r>
          </a:p>
          <a:p>
            <a:pPr lvl="0"/>
            <a:endParaRPr lang="cs-CZ" sz="1200" dirty="0">
              <a:solidFill>
                <a:prstClr val="black"/>
              </a:solidFill>
            </a:endParaRPr>
          </a:p>
          <a:p>
            <a:pPr marL="171450" lvl="0" indent="-171450">
              <a:buFont typeface="Wingdings" panose="05000000000000000000" pitchFamily="2" charset="2"/>
              <a:buChar char="§"/>
            </a:pPr>
            <a:r>
              <a:rPr lang="cs-CZ" sz="1200" dirty="0">
                <a:solidFill>
                  <a:prstClr val="black"/>
                </a:solidFill>
              </a:rPr>
              <a:t>Specifická pravidla pro žadatele a příjemce + přílohy. Definují parametry a zaměření jednotlivých aktivit </a:t>
            </a:r>
            <a:r>
              <a:rPr lang="cs-CZ" sz="1200" dirty="0" smtClean="0">
                <a:solidFill>
                  <a:prstClr val="black"/>
                </a:solidFill>
              </a:rPr>
              <a:t>2. </a:t>
            </a:r>
            <a:r>
              <a:rPr lang="cs-CZ" sz="1200" dirty="0">
                <a:solidFill>
                  <a:prstClr val="black"/>
                </a:solidFill>
              </a:rPr>
              <a:t>výzvy. V přílohách naleznete například formuláře, seznamy a některé předdefinované osnovy dokumentů, které se dokládají jako povinné přílohy.</a:t>
            </a:r>
          </a:p>
          <a:p>
            <a:pPr marL="171450" lvl="0" indent="-171450">
              <a:buFont typeface="Wingdings" panose="05000000000000000000" pitchFamily="2" charset="2"/>
              <a:buChar char="§"/>
            </a:pPr>
            <a:r>
              <a:rPr lang="cs-CZ" sz="1200" dirty="0">
                <a:solidFill>
                  <a:prstClr val="black"/>
                </a:solidFill>
              </a:rPr>
              <a:t>Obecná pravidla pro žadatele a příjemce + přílohy. Definují obecná pravidla pro všechny žadatele ze všech výzev IROP</a:t>
            </a:r>
          </a:p>
          <a:p>
            <a:pPr lvl="0"/>
            <a:endParaRPr lang="cs-CZ" sz="1200" dirty="0">
              <a:solidFill>
                <a:prstClr val="black"/>
              </a:solidFill>
            </a:endParaRPr>
          </a:p>
          <a:p>
            <a:pPr lvl="0"/>
            <a:endParaRPr lang="cs-CZ" sz="1200" dirty="0">
              <a:solidFill>
                <a:prstClr val="black"/>
              </a:solidFill>
            </a:endParaRPr>
          </a:p>
          <a:p>
            <a:pPr lvl="0"/>
            <a:r>
              <a:rPr lang="cs-CZ" sz="1600" b="1" dirty="0">
                <a:solidFill>
                  <a:prstClr val="black"/>
                </a:solidFill>
              </a:rPr>
              <a:t>www.irop.mmr.cz</a:t>
            </a:r>
          </a:p>
          <a:p>
            <a:pPr lvl="0"/>
            <a:endParaRPr lang="cs-CZ" sz="1200" dirty="0">
              <a:solidFill>
                <a:prstClr val="black"/>
              </a:solidFill>
            </a:endParaRPr>
          </a:p>
          <a:p>
            <a:pPr marL="171450" lvl="0" indent="-171450">
              <a:buFont typeface="Wingdings" panose="05000000000000000000" pitchFamily="2" charset="2"/>
              <a:buChar char="§"/>
            </a:pPr>
            <a:r>
              <a:rPr lang="cs-CZ" sz="1200" dirty="0">
                <a:solidFill>
                  <a:prstClr val="black"/>
                </a:solidFill>
              </a:rPr>
              <a:t>Specifická pravidla pro žadatele a příjemce + přílohy</a:t>
            </a:r>
          </a:p>
          <a:p>
            <a:pPr lvl="0"/>
            <a:r>
              <a:rPr lang="cs-CZ" sz="1200" dirty="0">
                <a:solidFill>
                  <a:prstClr val="black"/>
                </a:solidFill>
              </a:rPr>
              <a:t>http://www.irop.mmr.cz/cs/Zadatele-a-prijemci/Dokumenty/Dokumenty/Dokumenty-k-jednotlivym-vyzvam/VVyzva-c-68-Zvysovani-kvality-a-dostupnosti-infras</a:t>
            </a:r>
          </a:p>
          <a:p>
            <a:pPr lvl="0"/>
            <a:endParaRPr lang="cs-CZ" sz="1200" b="1" dirty="0">
              <a:solidFill>
                <a:prstClr val="black"/>
              </a:solidFill>
            </a:endParaRPr>
          </a:p>
          <a:p>
            <a:pPr marL="171450" lvl="0" indent="-171450">
              <a:buFont typeface="Wingdings" panose="05000000000000000000" pitchFamily="2" charset="2"/>
              <a:buChar char="§"/>
            </a:pPr>
            <a:r>
              <a:rPr lang="cs-CZ" sz="1200" dirty="0">
                <a:solidFill>
                  <a:prstClr val="black"/>
                </a:solidFill>
              </a:rPr>
              <a:t>Obecná pravidla pro žadatele a příjemce + přílohy</a:t>
            </a:r>
          </a:p>
          <a:p>
            <a:pPr lvl="0"/>
            <a:r>
              <a:rPr lang="cs-CZ" sz="1200" dirty="0">
                <a:solidFill>
                  <a:prstClr val="black"/>
                </a:solidFill>
              </a:rPr>
              <a:t>http://www.irop.mmr.cz/cs/Zadatele-a-prijemci/Dokumenty/Dokumenty/Obecna-Pravidla-pro-zadatele-a-prijemce/Obecna-Pravidla-pro-zadatele-a-prijemce-aktualne-platna-verze</a:t>
            </a:r>
          </a:p>
        </p:txBody>
      </p:sp>
    </p:spTree>
    <p:extLst>
      <p:ext uri="{BB962C8B-B14F-4D97-AF65-F5344CB8AC3E}">
        <p14:creationId xmlns:p14="http://schemas.microsoft.com/office/powerpoint/2010/main" val="1747484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685800"/>
            <a:ext cx="7543800" cy="582960"/>
          </a:xfrm>
        </p:spPr>
        <p:txBody>
          <a:bodyPr>
            <a:normAutofit/>
          </a:bodyPr>
          <a:lstStyle/>
          <a:p>
            <a:pPr marL="0" indent="0">
              <a:buNone/>
            </a:pPr>
            <a:r>
              <a:rPr lang="cs-CZ" sz="2800" dirty="0" smtClean="0">
                <a:solidFill>
                  <a:schemeClr val="accent6"/>
                </a:solidFill>
                <a:latin typeface="Impact" panose="020B0806030902050204" pitchFamily="34" charset="0"/>
              </a:rPr>
              <a:t>Podání žádosti o podporu</a:t>
            </a:r>
            <a:endParaRPr lang="cs-CZ" sz="2800" dirty="0">
              <a:solidFill>
                <a:schemeClr val="accent6"/>
              </a:solidFill>
              <a:latin typeface="Impact" panose="020B0806030902050204" pitchFamily="34" charset="0"/>
            </a:endParaRPr>
          </a:p>
        </p:txBody>
      </p:sp>
      <p:sp>
        <p:nvSpPr>
          <p:cNvPr id="4" name="Zástupný symbol pro zápatí 3"/>
          <p:cNvSpPr>
            <a:spLocks noGrp="1"/>
          </p:cNvSpPr>
          <p:nvPr>
            <p:ph type="ftr" sz="quarter" idx="11"/>
          </p:nvPr>
        </p:nvSpPr>
        <p:spPr/>
        <p:txBody>
          <a:bodyPr/>
          <a:lstStyle/>
          <a:p>
            <a:r>
              <a:rPr lang="cs-CZ" smtClean="0"/>
              <a:t>CZ.06.4.59/0.0/0.0/15_003/0007513</a:t>
            </a:r>
            <a:endParaRPr lang="cs-CZ"/>
          </a:p>
        </p:txBody>
      </p:sp>
      <p:sp>
        <p:nvSpPr>
          <p:cNvPr id="5" name="TextovéPole 4"/>
          <p:cNvSpPr txBox="1"/>
          <p:nvPr/>
        </p:nvSpPr>
        <p:spPr>
          <a:xfrm>
            <a:off x="755576" y="1844824"/>
            <a:ext cx="7632848" cy="1200329"/>
          </a:xfrm>
          <a:prstGeom prst="rect">
            <a:avLst/>
          </a:prstGeom>
          <a:noFill/>
        </p:spPr>
        <p:txBody>
          <a:bodyPr wrap="square" rtlCol="0">
            <a:spAutoFit/>
          </a:bodyPr>
          <a:lstStyle/>
          <a:p>
            <a:pPr lvl="0"/>
            <a:r>
              <a:rPr lang="cs-CZ" sz="1400" dirty="0">
                <a:solidFill>
                  <a:prstClr val="black"/>
                </a:solidFill>
              </a:rPr>
              <a:t>Podání žádosti elektronicky prostřednictvím </a:t>
            </a:r>
            <a:r>
              <a:rPr lang="cs-CZ" sz="1600" b="1" dirty="0">
                <a:solidFill>
                  <a:prstClr val="black"/>
                </a:solidFill>
              </a:rPr>
              <a:t>MS2014+</a:t>
            </a:r>
            <a:r>
              <a:rPr lang="cs-CZ" sz="1400" dirty="0">
                <a:solidFill>
                  <a:prstClr val="black"/>
                </a:solidFill>
              </a:rPr>
              <a:t> (monitorovací systém)</a:t>
            </a:r>
          </a:p>
          <a:p>
            <a:pPr lvl="0"/>
            <a:endParaRPr lang="cs-CZ" sz="1400" dirty="0">
              <a:solidFill>
                <a:prstClr val="black"/>
              </a:solidFill>
            </a:endParaRPr>
          </a:p>
          <a:p>
            <a:pPr lvl="0"/>
            <a:r>
              <a:rPr lang="cs-CZ" sz="1400" dirty="0">
                <a:solidFill>
                  <a:prstClr val="black"/>
                </a:solidFill>
              </a:rPr>
              <a:t>Úvodní webová stránka pro vstup a registraci: </a:t>
            </a:r>
            <a:r>
              <a:rPr lang="cs-CZ" sz="1400" b="1" dirty="0">
                <a:solidFill>
                  <a:prstClr val="black"/>
                </a:solidFill>
              </a:rPr>
              <a:t>https://mseu.mssf.cz/</a:t>
            </a:r>
          </a:p>
          <a:p>
            <a:pPr lvl="0"/>
            <a:endParaRPr lang="cs-CZ" sz="1400" dirty="0">
              <a:solidFill>
                <a:prstClr val="black"/>
              </a:solidFill>
            </a:endParaRPr>
          </a:p>
          <a:p>
            <a:pPr lvl="0"/>
            <a:r>
              <a:rPr lang="cs-CZ" sz="1400" dirty="0">
                <a:solidFill>
                  <a:prstClr val="black"/>
                </a:solidFill>
              </a:rPr>
              <a:t>Pro podání žádosti je nutné mít zřízený </a:t>
            </a:r>
            <a:r>
              <a:rPr lang="cs-CZ" sz="1400" b="1" dirty="0">
                <a:solidFill>
                  <a:prstClr val="black"/>
                </a:solidFill>
              </a:rPr>
              <a:t>elektronický podpis </a:t>
            </a:r>
          </a:p>
        </p:txBody>
      </p:sp>
    </p:spTree>
    <p:extLst>
      <p:ext uri="{BB962C8B-B14F-4D97-AF65-F5344CB8AC3E}">
        <p14:creationId xmlns:p14="http://schemas.microsoft.com/office/powerpoint/2010/main" val="18912620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2000" y="476672"/>
            <a:ext cx="7543800" cy="504056"/>
          </a:xfrm>
        </p:spPr>
        <p:txBody>
          <a:bodyPr>
            <a:noAutofit/>
          </a:bodyPr>
          <a:lstStyle/>
          <a:p>
            <a:pPr marL="0" indent="0">
              <a:buNone/>
            </a:pPr>
            <a:r>
              <a:rPr lang="cs-CZ" sz="2800" dirty="0" smtClean="0">
                <a:latin typeface="+mj-lt"/>
              </a:rPr>
              <a:t>KONTAKTY</a:t>
            </a:r>
            <a:endParaRPr lang="cs-CZ" sz="2800" dirty="0">
              <a:latin typeface="+mj-lt"/>
            </a:endParaRPr>
          </a:p>
        </p:txBody>
      </p:sp>
      <p:sp>
        <p:nvSpPr>
          <p:cNvPr id="4" name="Zástupný symbol pro zápatí 3"/>
          <p:cNvSpPr>
            <a:spLocks noGrp="1"/>
          </p:cNvSpPr>
          <p:nvPr>
            <p:ph type="ftr" sz="quarter" idx="11"/>
          </p:nvPr>
        </p:nvSpPr>
        <p:spPr/>
        <p:txBody>
          <a:bodyPr/>
          <a:lstStyle/>
          <a:p>
            <a:r>
              <a:rPr lang="cs-CZ" dirty="0" smtClean="0"/>
              <a:t>CZ.06.4.59/0.0/0.0/15_003/0007513</a:t>
            </a:r>
            <a:endParaRPr lang="cs-CZ" dirty="0"/>
          </a:p>
        </p:txBody>
      </p:sp>
      <p:sp>
        <p:nvSpPr>
          <p:cNvPr id="5" name="TextovéPole 4"/>
          <p:cNvSpPr txBox="1"/>
          <p:nvPr/>
        </p:nvSpPr>
        <p:spPr>
          <a:xfrm>
            <a:off x="755576" y="1124744"/>
            <a:ext cx="7632848" cy="3539430"/>
          </a:xfrm>
          <a:prstGeom prst="rect">
            <a:avLst/>
          </a:prstGeom>
          <a:noFill/>
        </p:spPr>
        <p:txBody>
          <a:bodyPr wrap="square" rtlCol="0">
            <a:spAutoFit/>
          </a:bodyPr>
          <a:lstStyle/>
          <a:p>
            <a:endParaRPr lang="cs-CZ" sz="2000" b="1" dirty="0" smtClean="0"/>
          </a:p>
          <a:p>
            <a:r>
              <a:rPr lang="cs-CZ" sz="2000" b="1" dirty="0" smtClean="0"/>
              <a:t>Manažer IROP:</a:t>
            </a:r>
          </a:p>
          <a:p>
            <a:endParaRPr lang="cs-CZ" sz="2000" dirty="0"/>
          </a:p>
          <a:p>
            <a:r>
              <a:rPr lang="cs-CZ" sz="2000" dirty="0"/>
              <a:t>Ing. Filip Šafařík</a:t>
            </a:r>
          </a:p>
          <a:p>
            <a:r>
              <a:rPr lang="cs-CZ" sz="2000" dirty="0"/>
              <a:t>E-mail: </a:t>
            </a:r>
            <a:r>
              <a:rPr lang="cs-CZ" sz="2000" dirty="0" smtClean="0">
                <a:hlinkClick r:id="rId3"/>
              </a:rPr>
              <a:t>filipsafarik@seznam.cz</a:t>
            </a:r>
            <a:endParaRPr lang="cs-CZ" sz="2000" dirty="0" smtClean="0"/>
          </a:p>
          <a:p>
            <a:r>
              <a:rPr lang="cs-CZ" sz="2000" dirty="0" smtClean="0"/>
              <a:t>Tel</a:t>
            </a:r>
            <a:r>
              <a:rPr lang="cs-CZ" sz="2000" dirty="0"/>
              <a:t>: 605 215 264</a:t>
            </a:r>
          </a:p>
          <a:p>
            <a:endParaRPr lang="cs-CZ" sz="2000" dirty="0"/>
          </a:p>
          <a:p>
            <a:pPr algn="ctr"/>
            <a:r>
              <a:rPr lang="cs-CZ" sz="4400" dirty="0" smtClean="0">
                <a:latin typeface="+mj-lt"/>
              </a:rPr>
              <a:t>www.masrt.cz</a:t>
            </a:r>
            <a:endParaRPr lang="cs-CZ" sz="4400" dirty="0">
              <a:solidFill>
                <a:srgbClr val="C00000"/>
              </a:solidFill>
              <a:latin typeface="+mj-lt"/>
            </a:endParaRPr>
          </a:p>
          <a:p>
            <a:endParaRPr lang="cs-CZ" sz="2000" dirty="0" smtClean="0"/>
          </a:p>
          <a:p>
            <a:pPr marL="457200" indent="-457200">
              <a:buAutoNum type="arabicParenR"/>
            </a:pPr>
            <a:endParaRPr lang="cs-CZ" sz="2000" dirty="0"/>
          </a:p>
        </p:txBody>
      </p:sp>
    </p:spTree>
    <p:extLst>
      <p:ext uri="{BB962C8B-B14F-4D97-AF65-F5344CB8AC3E}">
        <p14:creationId xmlns:p14="http://schemas.microsoft.com/office/powerpoint/2010/main" val="17123174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Vlastní 1">
      <a:dk1>
        <a:srgbClr val="000000"/>
      </a:dk1>
      <a:lt1>
        <a:sysClr val="window" lastClr="FFFFFF"/>
      </a:lt1>
      <a:dk2>
        <a:srgbClr val="303030"/>
      </a:dk2>
      <a:lt2>
        <a:srgbClr val="DEDEE0"/>
      </a:lt2>
      <a:accent1>
        <a:srgbClr val="2B6B2B"/>
      </a:accent1>
      <a:accent2>
        <a:srgbClr val="726056"/>
      </a:accent2>
      <a:accent3>
        <a:srgbClr val="AC956E"/>
      </a:accent3>
      <a:accent4>
        <a:srgbClr val="808DA9"/>
      </a:accent4>
      <a:accent5>
        <a:srgbClr val="424E5B"/>
      </a:accent5>
      <a:accent6>
        <a:srgbClr val="2B6B2B"/>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1303</TotalTime>
  <Words>1494</Words>
  <Application>Microsoft Office PowerPoint</Application>
  <PresentationFormat>Předvádění na obrazovce (4:3)</PresentationFormat>
  <Paragraphs>226</Paragraphs>
  <Slides>14</Slides>
  <Notes>14</Notes>
  <HiddenSlides>0</HiddenSlides>
  <MMClips>0</MMClips>
  <ScaleCrop>false</ScaleCrop>
  <HeadingPairs>
    <vt:vector size="4" baseType="variant">
      <vt:variant>
        <vt:lpstr>Motiv</vt:lpstr>
      </vt:variant>
      <vt:variant>
        <vt:i4>1</vt:i4>
      </vt:variant>
      <vt:variant>
        <vt:lpstr>Nadpisy snímků</vt:lpstr>
      </vt:variant>
      <vt:variant>
        <vt:i4>14</vt:i4>
      </vt:variant>
    </vt:vector>
  </HeadingPairs>
  <TitlesOfParts>
    <vt:vector size="15" baseType="lpstr">
      <vt:lpstr>NewsPrint</vt:lpstr>
      <vt:lpstr>2. výzva MAS Rozvoj Tanvaldska-IROP- Bezpečnost dopravy  Číslo výzvy MAS: 151/06_16_038/CLLD_16_01_106</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Petr Ponikelský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Petr Ponikelský</dc:creator>
  <cp:lastModifiedBy>Filip Šafařík</cp:lastModifiedBy>
  <cp:revision>103</cp:revision>
  <cp:lastPrinted>2017-11-29T16:14:37Z</cp:lastPrinted>
  <dcterms:created xsi:type="dcterms:W3CDTF">2017-11-27T14:05:51Z</dcterms:created>
  <dcterms:modified xsi:type="dcterms:W3CDTF">2018-04-25T14:06:10Z</dcterms:modified>
</cp:coreProperties>
</file>